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4"/>
  </p:sldMasterIdLst>
  <p:notesMasterIdLst>
    <p:notesMasterId r:id="rId22"/>
  </p:notesMasterIdLst>
  <p:handoutMasterIdLst>
    <p:handoutMasterId r:id="rId23"/>
  </p:handoutMasterIdLst>
  <p:sldIdLst>
    <p:sldId id="305" r:id="rId5"/>
    <p:sldId id="258" r:id="rId6"/>
    <p:sldId id="302" r:id="rId7"/>
    <p:sldId id="418" r:id="rId8"/>
    <p:sldId id="421" r:id="rId9"/>
    <p:sldId id="419" r:id="rId10"/>
    <p:sldId id="422" r:id="rId11"/>
    <p:sldId id="423" r:id="rId12"/>
    <p:sldId id="425" r:id="rId13"/>
    <p:sldId id="430" r:id="rId14"/>
    <p:sldId id="438" r:id="rId15"/>
    <p:sldId id="429" r:id="rId16"/>
    <p:sldId id="439" r:id="rId17"/>
    <p:sldId id="432" r:id="rId18"/>
    <p:sldId id="434" r:id="rId19"/>
    <p:sldId id="436" r:id="rId20"/>
    <p:sldId id="437" r:id="rId2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 Javi Guti" initials="JJG" lastIdx="0" clrIdx="0">
    <p:extLst>
      <p:ext uri="{19B8F6BF-5375-455C-9EA6-DF929625EA0E}">
        <p15:presenceInfo xmlns:p15="http://schemas.microsoft.com/office/powerpoint/2012/main" userId="8a14ab83db73ad2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C77B10"/>
    <a:srgbClr val="CAFBED"/>
    <a:srgbClr val="66FFCC"/>
    <a:srgbClr val="000000"/>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5A5880-6C2C-47A0-F376-FD0183962BA2}" v="146" dt="2024-07-14T19:40:09.278"/>
    <p1510:client id="{BCA7EE36-8A0B-55F6-3D61-82F014F226D8}" v="161" dt="2024-07-14T14:45:08.251"/>
    <p1510:client id="{D36A2834-E836-9325-3EAE-E00F94B598A5}" v="19" dt="2024-07-14T10:06:46.104"/>
    <p1510:client id="{DCF95CC8-332A-C218-6DA2-AF73999C0497}" v="180" dt="2024-07-12T20:24:21.339"/>
    <p1510:client id="{E25620EC-DEBB-BB22-6C0C-FE6D63D1EEC3}" v="134" dt="2024-07-14T12:32:38.080"/>
  </p1510:revLst>
</p1510:revInfo>
</file>

<file path=ppt/tableStyles.xml><?xml version="1.0" encoding="utf-8"?>
<a:tblStyleLst xmlns:a="http://schemas.openxmlformats.org/drawingml/2006/main" def="{5C22544A-7EE6-4342-B048-85BDC9FD1C3A}">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E171933-4619-4E11-9A3F-F7608DF75F80}" styleName="Estilo medio 1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15" autoAdjust="0"/>
    <p:restoredTop sz="93878" autoAdjust="0"/>
  </p:normalViewPr>
  <p:slideViewPr>
    <p:cSldViewPr>
      <p:cViewPr varScale="1">
        <p:scale>
          <a:sx n="86" d="100"/>
          <a:sy n="86" d="100"/>
        </p:scale>
        <p:origin x="1358"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p:cViewPr varScale="1">
        <p:scale>
          <a:sx n="54" d="100"/>
          <a:sy n="54"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62765B-7D1C-4A04-9EF4-37F93A51CAB0}" type="doc">
      <dgm:prSet loTypeId="urn:microsoft.com/office/officeart/2005/8/layout/hProcess9" loCatId="process" qsTypeId="urn:microsoft.com/office/officeart/2005/8/quickstyle/3d2" qsCatId="3D" csTypeId="urn:microsoft.com/office/officeart/2005/8/colors/accent3_5" csCatId="accent3" phldr="1"/>
      <dgm:spPr/>
    </dgm:pt>
    <dgm:pt modelId="{D32E00F2-CDD7-4AB7-A4A1-A3318A5FF661}">
      <dgm:prSet phldrT="[Texto]" phldr="0"/>
      <dgm:spPr/>
      <dgm:t>
        <a:bodyPr/>
        <a:lstStyle/>
        <a:p>
          <a:pPr rtl="0"/>
          <a:r>
            <a:rPr lang="es-ES" dirty="0">
              <a:latin typeface="Trebuchet MS"/>
            </a:rPr>
            <a:t> Combinación Ondas Cerebrales</a:t>
          </a:r>
          <a:endParaRPr lang="es-ES" dirty="0"/>
        </a:p>
      </dgm:t>
    </dgm:pt>
    <dgm:pt modelId="{92EA4959-F862-4D53-9374-4C089FD27DB2}" type="parTrans" cxnId="{178FB67F-4B64-426B-97D3-0D07990BA153}">
      <dgm:prSet/>
      <dgm:spPr/>
    </dgm:pt>
    <dgm:pt modelId="{BE6A3CE6-C8E0-4328-A932-A83F72142CDE}" type="sibTrans" cxnId="{178FB67F-4B64-426B-97D3-0D07990BA153}">
      <dgm:prSet/>
      <dgm:spPr/>
    </dgm:pt>
    <dgm:pt modelId="{338DCF48-61F1-40FC-B661-718EE1B3C7C1}">
      <dgm:prSet phldrT="[Texto]" phldr="0"/>
      <dgm:spPr/>
      <dgm:t>
        <a:bodyPr/>
        <a:lstStyle/>
        <a:p>
          <a:pPr rtl="0"/>
          <a:r>
            <a:rPr lang="es-ES" dirty="0">
              <a:latin typeface="Trebuchet MS"/>
            </a:rPr>
            <a:t> </a:t>
          </a:r>
          <a:r>
            <a:rPr lang="es-ES" dirty="0"/>
            <a:t>Adición de un proceso </a:t>
          </a:r>
          <a:r>
            <a:rPr lang="es-ES" dirty="0">
              <a:latin typeface="Trebuchet MS"/>
            </a:rPr>
            <a:t>Autorregresivo</a:t>
          </a:r>
        </a:p>
      </dgm:t>
    </dgm:pt>
    <dgm:pt modelId="{F71E8E27-FDD2-420D-A45A-3F6CFA17EADF}" type="parTrans" cxnId="{B5B393DC-C12A-43AB-8542-E5C136BF6F9E}">
      <dgm:prSet/>
      <dgm:spPr/>
    </dgm:pt>
    <dgm:pt modelId="{A227B865-483A-401B-977D-1592651EFB91}" type="sibTrans" cxnId="{B5B393DC-C12A-43AB-8542-E5C136BF6F9E}">
      <dgm:prSet/>
      <dgm:spPr/>
    </dgm:pt>
    <dgm:pt modelId="{02898906-7D72-45D5-860A-DD0B660A6AF0}">
      <dgm:prSet phldr="0"/>
      <dgm:spPr/>
      <dgm:t>
        <a:bodyPr/>
        <a:lstStyle/>
        <a:p>
          <a:pPr rtl="0"/>
          <a:r>
            <a:rPr lang="es-ES" dirty="0"/>
            <a:t>Adición de un proceso de Gauss</a:t>
          </a:r>
          <a:endParaRPr lang="es-ES" dirty="0">
            <a:latin typeface="Trebuchet MS"/>
          </a:endParaRPr>
        </a:p>
      </dgm:t>
    </dgm:pt>
    <dgm:pt modelId="{3BF99A7B-C47C-413D-8740-2A1EDE556435}" type="parTrans" cxnId="{2E3FEEAC-46DF-4947-A2A7-452F412DA723}">
      <dgm:prSet/>
      <dgm:spPr/>
    </dgm:pt>
    <dgm:pt modelId="{6AE24FE7-BA48-46F5-A2BB-08D1DFE4BB1D}" type="sibTrans" cxnId="{2E3FEEAC-46DF-4947-A2A7-452F412DA723}">
      <dgm:prSet/>
      <dgm:spPr/>
    </dgm:pt>
    <dgm:pt modelId="{E38FFC83-5EDE-49E4-950C-BCABFF9921BC}">
      <dgm:prSet phldr="0"/>
      <dgm:spPr/>
      <dgm:t>
        <a:bodyPr/>
        <a:lstStyle/>
        <a:p>
          <a:pPr rtl="0"/>
          <a:r>
            <a:rPr lang="es-ES" dirty="0"/>
            <a:t>Agregar ruido gaussiano</a:t>
          </a:r>
          <a:endParaRPr lang="es-ES" dirty="0">
            <a:latin typeface="Trebuchet MS"/>
          </a:endParaRPr>
        </a:p>
      </dgm:t>
    </dgm:pt>
    <dgm:pt modelId="{ED346F6A-1B7B-4EC6-BEB1-08AAB56865EA}" type="parTrans" cxnId="{7CE323B7-0E27-46E0-BE17-62CA71CF243E}">
      <dgm:prSet/>
      <dgm:spPr/>
    </dgm:pt>
    <dgm:pt modelId="{CA4F0763-7AC1-46CC-B202-0BB05DA3B3D9}" type="sibTrans" cxnId="{7CE323B7-0E27-46E0-BE17-62CA71CF243E}">
      <dgm:prSet/>
      <dgm:spPr/>
    </dgm:pt>
    <dgm:pt modelId="{9C8DB8DA-7EFD-400C-AC9E-AF07D6C64805}" type="pres">
      <dgm:prSet presAssocID="{B362765B-7D1C-4A04-9EF4-37F93A51CAB0}" presName="CompostProcess" presStyleCnt="0">
        <dgm:presLayoutVars>
          <dgm:dir/>
          <dgm:resizeHandles val="exact"/>
        </dgm:presLayoutVars>
      </dgm:prSet>
      <dgm:spPr/>
    </dgm:pt>
    <dgm:pt modelId="{6D8686E0-9087-4593-9F5E-A7EE4A726680}" type="pres">
      <dgm:prSet presAssocID="{B362765B-7D1C-4A04-9EF4-37F93A51CAB0}" presName="arrow" presStyleLbl="bgShp" presStyleIdx="0" presStyleCnt="1"/>
      <dgm:spPr/>
    </dgm:pt>
    <dgm:pt modelId="{847BD187-3F54-4F25-A1FF-7ED546A1EDDB}" type="pres">
      <dgm:prSet presAssocID="{B362765B-7D1C-4A04-9EF4-37F93A51CAB0}" presName="linearProcess" presStyleCnt="0"/>
      <dgm:spPr/>
    </dgm:pt>
    <dgm:pt modelId="{F69CD9D8-FD2C-46B7-99ED-306944893565}" type="pres">
      <dgm:prSet presAssocID="{D32E00F2-CDD7-4AB7-A4A1-A3318A5FF661}" presName="textNode" presStyleLbl="node1" presStyleIdx="0" presStyleCnt="4">
        <dgm:presLayoutVars>
          <dgm:bulletEnabled val="1"/>
        </dgm:presLayoutVars>
      </dgm:prSet>
      <dgm:spPr/>
    </dgm:pt>
    <dgm:pt modelId="{94BB1922-A32D-4442-9A6E-30B8C9163CFA}" type="pres">
      <dgm:prSet presAssocID="{BE6A3CE6-C8E0-4328-A932-A83F72142CDE}" presName="sibTrans" presStyleCnt="0"/>
      <dgm:spPr/>
    </dgm:pt>
    <dgm:pt modelId="{CE6F400B-4889-4F4C-B70F-997FD2372B9F}" type="pres">
      <dgm:prSet presAssocID="{338DCF48-61F1-40FC-B661-718EE1B3C7C1}" presName="textNode" presStyleLbl="node1" presStyleIdx="1" presStyleCnt="4">
        <dgm:presLayoutVars>
          <dgm:bulletEnabled val="1"/>
        </dgm:presLayoutVars>
      </dgm:prSet>
      <dgm:spPr/>
    </dgm:pt>
    <dgm:pt modelId="{14AAB91B-BD59-4649-BA88-239780ACD432}" type="pres">
      <dgm:prSet presAssocID="{A227B865-483A-401B-977D-1592651EFB91}" presName="sibTrans" presStyleCnt="0"/>
      <dgm:spPr/>
    </dgm:pt>
    <dgm:pt modelId="{45CF5151-DA79-4C1F-909E-4D0A1CD41CE6}" type="pres">
      <dgm:prSet presAssocID="{02898906-7D72-45D5-860A-DD0B660A6AF0}" presName="textNode" presStyleLbl="node1" presStyleIdx="2" presStyleCnt="4">
        <dgm:presLayoutVars>
          <dgm:bulletEnabled val="1"/>
        </dgm:presLayoutVars>
      </dgm:prSet>
      <dgm:spPr/>
    </dgm:pt>
    <dgm:pt modelId="{C8B37147-24BE-43C8-A45C-DCC11BF43974}" type="pres">
      <dgm:prSet presAssocID="{6AE24FE7-BA48-46F5-A2BB-08D1DFE4BB1D}" presName="sibTrans" presStyleCnt="0"/>
      <dgm:spPr/>
    </dgm:pt>
    <dgm:pt modelId="{E722D952-40EC-449D-8377-BEDD9500B00B}" type="pres">
      <dgm:prSet presAssocID="{E38FFC83-5EDE-49E4-950C-BCABFF9921BC}" presName="textNode" presStyleLbl="node1" presStyleIdx="3" presStyleCnt="4">
        <dgm:presLayoutVars>
          <dgm:bulletEnabled val="1"/>
        </dgm:presLayoutVars>
      </dgm:prSet>
      <dgm:spPr/>
    </dgm:pt>
  </dgm:ptLst>
  <dgm:cxnLst>
    <dgm:cxn modelId="{6DCAF84D-0091-469D-994A-2BA73754CAF5}" type="presOf" srcId="{B362765B-7D1C-4A04-9EF4-37F93A51CAB0}" destId="{9C8DB8DA-7EFD-400C-AC9E-AF07D6C64805}" srcOrd="0" destOrd="0" presId="urn:microsoft.com/office/officeart/2005/8/layout/hProcess9"/>
    <dgm:cxn modelId="{73445A7F-2C0B-45F4-B7E0-1D0E85BED5C3}" type="presOf" srcId="{338DCF48-61F1-40FC-B661-718EE1B3C7C1}" destId="{CE6F400B-4889-4F4C-B70F-997FD2372B9F}" srcOrd="0" destOrd="0" presId="urn:microsoft.com/office/officeart/2005/8/layout/hProcess9"/>
    <dgm:cxn modelId="{178FB67F-4B64-426B-97D3-0D07990BA153}" srcId="{B362765B-7D1C-4A04-9EF4-37F93A51CAB0}" destId="{D32E00F2-CDD7-4AB7-A4A1-A3318A5FF661}" srcOrd="0" destOrd="0" parTransId="{92EA4959-F862-4D53-9374-4C089FD27DB2}" sibTransId="{BE6A3CE6-C8E0-4328-A932-A83F72142CDE}"/>
    <dgm:cxn modelId="{22BFE793-D85D-477F-B34A-BA826E26C29F}" type="presOf" srcId="{02898906-7D72-45D5-860A-DD0B660A6AF0}" destId="{45CF5151-DA79-4C1F-909E-4D0A1CD41CE6}" srcOrd="0" destOrd="0" presId="urn:microsoft.com/office/officeart/2005/8/layout/hProcess9"/>
    <dgm:cxn modelId="{A3DC7AA8-6CAA-412C-95F7-C1C380D10F56}" type="presOf" srcId="{D32E00F2-CDD7-4AB7-A4A1-A3318A5FF661}" destId="{F69CD9D8-FD2C-46B7-99ED-306944893565}" srcOrd="0" destOrd="0" presId="urn:microsoft.com/office/officeart/2005/8/layout/hProcess9"/>
    <dgm:cxn modelId="{2E3FEEAC-46DF-4947-A2A7-452F412DA723}" srcId="{B362765B-7D1C-4A04-9EF4-37F93A51CAB0}" destId="{02898906-7D72-45D5-860A-DD0B660A6AF0}" srcOrd="2" destOrd="0" parTransId="{3BF99A7B-C47C-413D-8740-2A1EDE556435}" sibTransId="{6AE24FE7-BA48-46F5-A2BB-08D1DFE4BB1D}"/>
    <dgm:cxn modelId="{141A36B3-C8F2-449B-899B-FAB991CDEF52}" type="presOf" srcId="{E38FFC83-5EDE-49E4-950C-BCABFF9921BC}" destId="{E722D952-40EC-449D-8377-BEDD9500B00B}" srcOrd="0" destOrd="0" presId="urn:microsoft.com/office/officeart/2005/8/layout/hProcess9"/>
    <dgm:cxn modelId="{7CE323B7-0E27-46E0-BE17-62CA71CF243E}" srcId="{B362765B-7D1C-4A04-9EF4-37F93A51CAB0}" destId="{E38FFC83-5EDE-49E4-950C-BCABFF9921BC}" srcOrd="3" destOrd="0" parTransId="{ED346F6A-1B7B-4EC6-BEB1-08AAB56865EA}" sibTransId="{CA4F0763-7AC1-46CC-B202-0BB05DA3B3D9}"/>
    <dgm:cxn modelId="{B5B393DC-C12A-43AB-8542-E5C136BF6F9E}" srcId="{B362765B-7D1C-4A04-9EF4-37F93A51CAB0}" destId="{338DCF48-61F1-40FC-B661-718EE1B3C7C1}" srcOrd="1" destOrd="0" parTransId="{F71E8E27-FDD2-420D-A45A-3F6CFA17EADF}" sibTransId="{A227B865-483A-401B-977D-1592651EFB91}"/>
    <dgm:cxn modelId="{9CD367D6-9119-40E4-ADD9-825241F032ED}" type="presParOf" srcId="{9C8DB8DA-7EFD-400C-AC9E-AF07D6C64805}" destId="{6D8686E0-9087-4593-9F5E-A7EE4A726680}" srcOrd="0" destOrd="0" presId="urn:microsoft.com/office/officeart/2005/8/layout/hProcess9"/>
    <dgm:cxn modelId="{362DA005-81AE-4D8D-947F-E8D602992B3D}" type="presParOf" srcId="{9C8DB8DA-7EFD-400C-AC9E-AF07D6C64805}" destId="{847BD187-3F54-4F25-A1FF-7ED546A1EDDB}" srcOrd="1" destOrd="0" presId="urn:microsoft.com/office/officeart/2005/8/layout/hProcess9"/>
    <dgm:cxn modelId="{9C09ED79-EC28-4C88-9172-E13A713474F0}" type="presParOf" srcId="{847BD187-3F54-4F25-A1FF-7ED546A1EDDB}" destId="{F69CD9D8-FD2C-46B7-99ED-306944893565}" srcOrd="0" destOrd="0" presId="urn:microsoft.com/office/officeart/2005/8/layout/hProcess9"/>
    <dgm:cxn modelId="{339AFE61-9F13-438D-8772-34F6415978F5}" type="presParOf" srcId="{847BD187-3F54-4F25-A1FF-7ED546A1EDDB}" destId="{94BB1922-A32D-4442-9A6E-30B8C9163CFA}" srcOrd="1" destOrd="0" presId="urn:microsoft.com/office/officeart/2005/8/layout/hProcess9"/>
    <dgm:cxn modelId="{65AD0A17-7ECD-4A07-B8D4-ADD60B812D4C}" type="presParOf" srcId="{847BD187-3F54-4F25-A1FF-7ED546A1EDDB}" destId="{CE6F400B-4889-4F4C-B70F-997FD2372B9F}" srcOrd="2" destOrd="0" presId="urn:microsoft.com/office/officeart/2005/8/layout/hProcess9"/>
    <dgm:cxn modelId="{E125CD18-33B1-46FB-84D2-92871C421D8D}" type="presParOf" srcId="{847BD187-3F54-4F25-A1FF-7ED546A1EDDB}" destId="{14AAB91B-BD59-4649-BA88-239780ACD432}" srcOrd="3" destOrd="0" presId="urn:microsoft.com/office/officeart/2005/8/layout/hProcess9"/>
    <dgm:cxn modelId="{E89E6F2A-DCA2-46F7-9903-4336548F283D}" type="presParOf" srcId="{847BD187-3F54-4F25-A1FF-7ED546A1EDDB}" destId="{45CF5151-DA79-4C1F-909E-4D0A1CD41CE6}" srcOrd="4" destOrd="0" presId="urn:microsoft.com/office/officeart/2005/8/layout/hProcess9"/>
    <dgm:cxn modelId="{1B5C61D7-8580-4E41-96CE-8B5F3E74356E}" type="presParOf" srcId="{847BD187-3F54-4F25-A1FF-7ED546A1EDDB}" destId="{C8B37147-24BE-43C8-A45C-DCC11BF43974}" srcOrd="5" destOrd="0" presId="urn:microsoft.com/office/officeart/2005/8/layout/hProcess9"/>
    <dgm:cxn modelId="{B1888651-4E6C-43ED-8E8B-2BFD157F09D8}" type="presParOf" srcId="{847BD187-3F54-4F25-A1FF-7ED546A1EDDB}" destId="{E722D952-40EC-449D-8377-BEDD9500B00B}" srcOrd="6"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8686E0-9087-4593-9F5E-A7EE4A726680}">
      <dsp:nvSpPr>
        <dsp:cNvPr id="0" name=""/>
        <dsp:cNvSpPr/>
      </dsp:nvSpPr>
      <dsp:spPr>
        <a:xfrm>
          <a:off x="323378" y="0"/>
          <a:ext cx="3664956" cy="2605135"/>
        </a:xfrm>
        <a:prstGeom prst="rightArrow">
          <a:avLst/>
        </a:prstGeom>
        <a:gradFill rotWithShape="0">
          <a:gsLst>
            <a:gs pos="0">
              <a:schemeClr val="accent3">
                <a:tint val="40000"/>
                <a:hueOff val="0"/>
                <a:satOff val="0"/>
                <a:lumOff val="0"/>
                <a:alphaOff val="0"/>
                <a:tint val="43000"/>
                <a:satMod val="165000"/>
              </a:schemeClr>
            </a:gs>
            <a:gs pos="55000">
              <a:schemeClr val="accent3">
                <a:tint val="40000"/>
                <a:hueOff val="0"/>
                <a:satOff val="0"/>
                <a:lumOff val="0"/>
                <a:alphaOff val="0"/>
                <a:tint val="83000"/>
                <a:satMod val="155000"/>
              </a:schemeClr>
            </a:gs>
            <a:gs pos="100000">
              <a:schemeClr val="accent3">
                <a:tint val="40000"/>
                <a:hueOff val="0"/>
                <a:satOff val="0"/>
                <a:lumOff val="0"/>
                <a:alphaOff val="0"/>
                <a:shade val="85000"/>
              </a:schemeClr>
            </a:gs>
          </a:gsLst>
          <a:path path="circle">
            <a:fillToRect l="-40000" t="-90000" r="140000" b="190000"/>
          </a:path>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F69CD9D8-FD2C-46B7-99ED-306944893565}">
      <dsp:nvSpPr>
        <dsp:cNvPr id="0" name=""/>
        <dsp:cNvSpPr/>
      </dsp:nvSpPr>
      <dsp:spPr>
        <a:xfrm>
          <a:off x="2157" y="781540"/>
          <a:ext cx="1037927" cy="1042054"/>
        </a:xfrm>
        <a:prstGeom prst="roundRect">
          <a:avLst/>
        </a:prstGeom>
        <a:gradFill rotWithShape="0">
          <a:gsLst>
            <a:gs pos="0">
              <a:schemeClr val="accent3">
                <a:alpha val="90000"/>
                <a:hueOff val="0"/>
                <a:satOff val="0"/>
                <a:lumOff val="0"/>
                <a:alphaOff val="0"/>
                <a:tint val="43000"/>
                <a:satMod val="165000"/>
              </a:schemeClr>
            </a:gs>
            <a:gs pos="55000">
              <a:schemeClr val="accent3">
                <a:alpha val="90000"/>
                <a:hueOff val="0"/>
                <a:satOff val="0"/>
                <a:lumOff val="0"/>
                <a:alphaOff val="0"/>
                <a:tint val="83000"/>
                <a:satMod val="155000"/>
              </a:schemeClr>
            </a:gs>
            <a:gs pos="100000">
              <a:schemeClr val="accent3">
                <a:alpha val="9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s-ES" sz="1000" kern="1200" dirty="0">
              <a:latin typeface="Trebuchet MS"/>
            </a:rPr>
            <a:t> Combinación Ondas Cerebrales</a:t>
          </a:r>
          <a:endParaRPr lang="es-ES" sz="1000" kern="1200" dirty="0"/>
        </a:p>
      </dsp:txBody>
      <dsp:txXfrm>
        <a:off x="52824" y="832207"/>
        <a:ext cx="936593" cy="940720"/>
      </dsp:txXfrm>
    </dsp:sp>
    <dsp:sp modelId="{CE6F400B-4889-4F4C-B70F-997FD2372B9F}">
      <dsp:nvSpPr>
        <dsp:cNvPr id="0" name=""/>
        <dsp:cNvSpPr/>
      </dsp:nvSpPr>
      <dsp:spPr>
        <a:xfrm>
          <a:off x="1091981" y="781540"/>
          <a:ext cx="1037927" cy="1042054"/>
        </a:xfrm>
        <a:prstGeom prst="roundRect">
          <a:avLst/>
        </a:prstGeom>
        <a:gradFill rotWithShape="0">
          <a:gsLst>
            <a:gs pos="0">
              <a:schemeClr val="accent3">
                <a:alpha val="90000"/>
                <a:hueOff val="0"/>
                <a:satOff val="0"/>
                <a:lumOff val="0"/>
                <a:alphaOff val="-13333"/>
                <a:tint val="43000"/>
                <a:satMod val="165000"/>
              </a:schemeClr>
            </a:gs>
            <a:gs pos="55000">
              <a:schemeClr val="accent3">
                <a:alpha val="90000"/>
                <a:hueOff val="0"/>
                <a:satOff val="0"/>
                <a:lumOff val="0"/>
                <a:alphaOff val="-13333"/>
                <a:tint val="83000"/>
                <a:satMod val="155000"/>
              </a:schemeClr>
            </a:gs>
            <a:gs pos="100000">
              <a:schemeClr val="accent3">
                <a:alpha val="90000"/>
                <a:hueOff val="0"/>
                <a:satOff val="0"/>
                <a:lumOff val="0"/>
                <a:alphaOff val="-13333"/>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s-ES" sz="1000" kern="1200" dirty="0">
              <a:latin typeface="Trebuchet MS"/>
            </a:rPr>
            <a:t> </a:t>
          </a:r>
          <a:r>
            <a:rPr lang="es-ES" sz="1000" kern="1200" dirty="0"/>
            <a:t>Adición de un proceso </a:t>
          </a:r>
          <a:r>
            <a:rPr lang="es-ES" sz="1000" kern="1200" dirty="0">
              <a:latin typeface="Trebuchet MS"/>
            </a:rPr>
            <a:t>Autorregresivo</a:t>
          </a:r>
        </a:p>
      </dsp:txBody>
      <dsp:txXfrm>
        <a:off x="1142648" y="832207"/>
        <a:ext cx="936593" cy="940720"/>
      </dsp:txXfrm>
    </dsp:sp>
    <dsp:sp modelId="{45CF5151-DA79-4C1F-909E-4D0A1CD41CE6}">
      <dsp:nvSpPr>
        <dsp:cNvPr id="0" name=""/>
        <dsp:cNvSpPr/>
      </dsp:nvSpPr>
      <dsp:spPr>
        <a:xfrm>
          <a:off x="2181804" y="781540"/>
          <a:ext cx="1037927" cy="1042054"/>
        </a:xfrm>
        <a:prstGeom prst="roundRect">
          <a:avLst/>
        </a:prstGeom>
        <a:gradFill rotWithShape="0">
          <a:gsLst>
            <a:gs pos="0">
              <a:schemeClr val="accent3">
                <a:alpha val="90000"/>
                <a:hueOff val="0"/>
                <a:satOff val="0"/>
                <a:lumOff val="0"/>
                <a:alphaOff val="-26667"/>
                <a:tint val="43000"/>
                <a:satMod val="165000"/>
              </a:schemeClr>
            </a:gs>
            <a:gs pos="55000">
              <a:schemeClr val="accent3">
                <a:alpha val="90000"/>
                <a:hueOff val="0"/>
                <a:satOff val="0"/>
                <a:lumOff val="0"/>
                <a:alphaOff val="-26667"/>
                <a:tint val="83000"/>
                <a:satMod val="155000"/>
              </a:schemeClr>
            </a:gs>
            <a:gs pos="100000">
              <a:schemeClr val="accent3">
                <a:alpha val="90000"/>
                <a:hueOff val="0"/>
                <a:satOff val="0"/>
                <a:lumOff val="0"/>
                <a:alphaOff val="-26667"/>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s-ES" sz="1000" kern="1200" dirty="0"/>
            <a:t>Adición de un proceso de Gauss</a:t>
          </a:r>
          <a:endParaRPr lang="es-ES" sz="1000" kern="1200" dirty="0">
            <a:latin typeface="Trebuchet MS"/>
          </a:endParaRPr>
        </a:p>
      </dsp:txBody>
      <dsp:txXfrm>
        <a:off x="2232471" y="832207"/>
        <a:ext cx="936593" cy="940720"/>
      </dsp:txXfrm>
    </dsp:sp>
    <dsp:sp modelId="{E722D952-40EC-449D-8377-BEDD9500B00B}">
      <dsp:nvSpPr>
        <dsp:cNvPr id="0" name=""/>
        <dsp:cNvSpPr/>
      </dsp:nvSpPr>
      <dsp:spPr>
        <a:xfrm>
          <a:off x="3271628" y="781540"/>
          <a:ext cx="1037927" cy="1042054"/>
        </a:xfrm>
        <a:prstGeom prst="roundRect">
          <a:avLst/>
        </a:prstGeom>
        <a:gradFill rotWithShape="0">
          <a:gsLst>
            <a:gs pos="0">
              <a:schemeClr val="accent3">
                <a:alpha val="90000"/>
                <a:hueOff val="0"/>
                <a:satOff val="0"/>
                <a:lumOff val="0"/>
                <a:alphaOff val="-40000"/>
                <a:tint val="43000"/>
                <a:satMod val="165000"/>
              </a:schemeClr>
            </a:gs>
            <a:gs pos="55000">
              <a:schemeClr val="accent3">
                <a:alpha val="90000"/>
                <a:hueOff val="0"/>
                <a:satOff val="0"/>
                <a:lumOff val="0"/>
                <a:alphaOff val="-40000"/>
                <a:tint val="83000"/>
                <a:satMod val="155000"/>
              </a:schemeClr>
            </a:gs>
            <a:gs pos="100000">
              <a:schemeClr val="accent3">
                <a:alpha val="90000"/>
                <a:hueOff val="0"/>
                <a:satOff val="0"/>
                <a:lumOff val="0"/>
                <a:alphaOff val="-4000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s-ES" sz="1000" kern="1200" dirty="0"/>
            <a:t>Agregar ruido gaussiano</a:t>
          </a:r>
          <a:endParaRPr lang="es-ES" sz="1000" kern="1200" dirty="0">
            <a:latin typeface="Trebuchet MS"/>
          </a:endParaRPr>
        </a:p>
      </dsp:txBody>
      <dsp:txXfrm>
        <a:off x="3322295" y="832207"/>
        <a:ext cx="936593" cy="94072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s-ES" dirty="0"/>
              <a:t>Innovación Social (2014-15)</a:t>
            </a:r>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1D0990-047B-4CAE-8B89-057FA7C91CE7}" type="datetimeFigureOut">
              <a:rPr lang="es-ES" smtClean="0"/>
              <a:t>14/07/2024</a:t>
            </a:fld>
            <a:endParaRPr lang="es-ES" dirty="0"/>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s-ES" dirty="0"/>
              <a:t>José Javier Gutierrez Gil</a:t>
            </a:r>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462F355-BE29-4CC6-800A-C62B064EB1BB}" type="slidenum">
              <a:rPr lang="es-ES" smtClean="0"/>
              <a:t>‹Nº›</a:t>
            </a:fld>
            <a:endParaRPr lang="es-ES" dirty="0"/>
          </a:p>
        </p:txBody>
      </p:sp>
    </p:spTree>
    <p:extLst>
      <p:ext uri="{BB962C8B-B14F-4D97-AF65-F5344CB8AC3E}">
        <p14:creationId xmlns:p14="http://schemas.microsoft.com/office/powerpoint/2010/main" val="21679321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r>
              <a:rPr lang="es-CO" dirty="0"/>
              <a:t>Innovación Social (2014-15)</a:t>
            </a:r>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EBCBE75-9CFF-4D3F-865E-8177304755B8}" type="datetimeFigureOut">
              <a:rPr lang="es-CO"/>
              <a:pPr>
                <a:defRPr/>
              </a:pPr>
              <a:t>14/07/2024</a:t>
            </a:fld>
            <a:endParaRPr lang="es-CO" dirty="0"/>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s-CO" noProof="0" dirty="0"/>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endParaRPr lang="es-CO" noProof="0"/>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r>
              <a:rPr lang="es-CO" dirty="0"/>
              <a:t>José Javier Gutierrez Gil</a:t>
            </a:r>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37AFC456-42D6-4EEE-BACE-1F070AF95A84}" type="slidenum">
              <a:rPr lang="es-CO"/>
              <a:pPr>
                <a:defRPr/>
              </a:pPr>
              <a:t>‹Nº›</a:t>
            </a:fld>
            <a:endParaRPr lang="es-CO" dirty="0"/>
          </a:p>
        </p:txBody>
      </p:sp>
    </p:spTree>
    <p:extLst>
      <p:ext uri="{BB962C8B-B14F-4D97-AF65-F5344CB8AC3E}">
        <p14:creationId xmlns:p14="http://schemas.microsoft.com/office/powerpoint/2010/main" val="424411726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2</a:t>
            </a:fld>
            <a:endParaRPr lang="es-CO" dirty="0"/>
          </a:p>
        </p:txBody>
      </p:sp>
    </p:spTree>
    <p:extLst>
      <p:ext uri="{BB962C8B-B14F-4D97-AF65-F5344CB8AC3E}">
        <p14:creationId xmlns:p14="http://schemas.microsoft.com/office/powerpoint/2010/main" val="3285375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a:p>
            <a:r>
              <a:rPr lang="es-ES" b="1" dirty="0"/>
              <a:t>Diferencias en la Coherencia de Red Neuronal: </a:t>
            </a:r>
            <a:r>
              <a:rPr lang="es-ES" dirty="0"/>
              <a:t>Las gráficas de recurrencia indican una mayor coherencia en los patrones de actividad neuronal de los jóvenes en comparación con los mayores. Esto sugiere que los jóvenes tienen una mejor sincronización y coordinación entre diferentes regiones cerebrales. Una mayor coherencia podría estar relacionada con una mejor capacidad de procesamiento de información y comunicación eficiente entre neuronas. La disminución de coherencia en los mayores podría reflejar un deterioro en las redes neuronales debido al envejecimiento.</a:t>
            </a:r>
            <a:endParaRPr lang="es-ES" dirty="0">
              <a:cs typeface="Calibri"/>
            </a:endParaRPr>
          </a:p>
          <a:p>
            <a:pPr marL="171450" indent="-171450">
              <a:buFont typeface="Calibri"/>
              <a:buChar char="-"/>
            </a:pPr>
            <a:endParaRPr lang="es-ES" dirty="0"/>
          </a:p>
          <a:p>
            <a:r>
              <a:rPr lang="es-ES" b="1" dirty="0"/>
              <a:t>Impacto del Envejecimiento en la Coherencia </a:t>
            </a:r>
            <a:r>
              <a:rPr lang="es-ES" dirty="0"/>
              <a:t>La disminución de coherencia en los mayores observada en las gráficas de recurrencia podría ser un indicador de envejecimiento cerebral. El envejecimiento cerebral puede estar asociado con una reducción en la sincronización de la actividad neuronal, lo que podría afectar negativamente funciones cognitivas como la memoria, la atención y el procesamiento de información. Estas observaciones pueden tener implicaciones para el desarrollo de intervenciones dirigidas a mantener o mejorar la coherencia neuronal en la vejez.</a:t>
            </a:r>
            <a:endParaRPr lang="es-ES" dirty="0">
              <a:cs typeface="Calibri"/>
            </a:endParaRPr>
          </a:p>
          <a:p>
            <a:r>
              <a:rPr lang="es-ES" dirty="0"/>
              <a:t> </a:t>
            </a:r>
            <a:endParaRPr lang="es-ES" dirty="0">
              <a:cs typeface="Calibri"/>
            </a:endParaRPr>
          </a:p>
          <a:p>
            <a:r>
              <a:rPr lang="es-ES" b="1" dirty="0"/>
              <a:t>Mayor Plasticidad en Jóvenes: </a:t>
            </a:r>
            <a:r>
              <a:rPr lang="es-ES" dirty="0"/>
              <a:t>Los potenciales de memoria indican una mayor plasticidad cerebral en los jóvenes en comparación con los mayores. La plasticidad cerebral se refiere a la capacidad del cerebro para adaptarse y reorganizarse en respuesta a nuevas experiencias. Los jóvenes, al mostrar mayor plasticidad, podrían tener una mayor capacidad para aprender y adaptarse a nuevas situaciones. En contraste, la menor plasticidad en los mayores puede estar asociada con una menor capacidad de adaptación y aprendizaje.</a:t>
            </a:r>
            <a:endParaRPr lang="es-ES" dirty="0">
              <a:cs typeface="Calibri"/>
            </a:endParaRPr>
          </a:p>
          <a:p>
            <a:endParaRPr lang="es-ES" dirty="0"/>
          </a:p>
          <a:p>
            <a:r>
              <a:rPr lang="es-ES" b="1" dirty="0"/>
              <a:t>Potenciales de Memoria como Indicadores de Plasticidad: </a:t>
            </a:r>
            <a:r>
              <a:rPr lang="es-ES" dirty="0"/>
              <a:t>Los potenciales de memoria reflejan cambios en la plasticidad cerebral, destacando una disminución en los mayores. Los cambios observados en los potenciales de memoria pueden ser utilizados como biomarcadores para evaluar la plasticidad cerebral. La reducción de la plasticidad en los mayores puede tener implicaciones para el diseño de programas de entrenamiento cognitivo y terapias destinadas a mejorar la plasticidad cerebral y, por ende, la función cognitiva en la vejez.</a:t>
            </a:r>
            <a:endParaRPr lang="es-ES">
              <a:cs typeface="Calibri"/>
            </a:endParaRPr>
          </a:p>
          <a:p>
            <a:endParaRPr lang="es-ES" dirty="0">
              <a:cs typeface="Calibri"/>
            </a:endParaRPr>
          </a:p>
          <a:p>
            <a:pPr marL="171450" indent="-171450">
              <a:buFont typeface="Calibri"/>
              <a:buChar char="-"/>
            </a:pPr>
            <a:r>
              <a:rPr lang="es-ES" b="1" dirty="0"/>
              <a:t>Relación entre Coherencia y Plasticidad </a:t>
            </a:r>
            <a:r>
              <a:rPr lang="es-ES" dirty="0"/>
              <a:t> La mayor coherencia y plasticidad en los jóvenes sugiere una interacción positiva entre estos dos aspectos del funcionamiento cerebral. La coherencia y la plasticidad cerebral pueden estar interrelacionadas, donde una mayor coherencia facilita la plasticidad y viceversa. En los jóvenes, esta relación podría contribuir a un cerebro más eficiente y adaptable. La disminución de ambos factores en los mayores puede indicar un círculo vicioso donde la reducción en la coherencia limita la plasticidad y la capacidad de adaptación.</a:t>
            </a:r>
            <a:endParaRPr lang="es-ES" dirty="0">
              <a:cs typeface="Calibri"/>
            </a:endParaRPr>
          </a:p>
          <a:p>
            <a:pPr marL="171450" indent="-171450">
              <a:buFont typeface="Calibri"/>
              <a:buChar char="-"/>
            </a:pPr>
            <a:endParaRPr lang="es-ES" dirty="0"/>
          </a:p>
          <a:p>
            <a:pPr marL="171450" indent="-171450">
              <a:buFont typeface="Calibri"/>
              <a:buChar char="-"/>
            </a:pPr>
            <a:r>
              <a:rPr lang="es-ES" b="1" dirty="0"/>
              <a:t>Evaluación de la Interacción a lo Largo del Ciclo Vital:</a:t>
            </a:r>
            <a:r>
              <a:rPr lang="es-ES" dirty="0"/>
              <a:t> Las diferencias observadas en coherencia y plasticidad entre jóvenes y mayores destacan la importancia de evaluar cómo estas variables interactúan a lo largo del ciclo vital. Es crucial entender cómo la interacción entre coherencia y plasticidad cambia con la edad para desarrollar intervenciones que puedan mejorar la calidad de vida en la vejez. Estudios longitudinales podrían ayudar a desentrañar estas relaciones y a identificar momentos críticos donde las intervenciones podrían ser más efectivas.</a:t>
            </a:r>
            <a:endParaRPr lang="es-ES" dirty="0">
              <a:cs typeface="Calibri"/>
            </a:endParaRPr>
          </a:p>
          <a:p>
            <a:endParaRPr lang="es-ES" dirty="0">
              <a:cs typeface="Calibri"/>
            </a:endParaRPr>
          </a:p>
          <a:p>
            <a:endParaRPr lang="es-ES" dirty="0"/>
          </a:p>
          <a:p>
            <a:endParaRPr lang="es-ES" dirty="0"/>
          </a:p>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11</a:t>
            </a:fld>
            <a:endParaRPr lang="es-CO" dirty="0"/>
          </a:p>
        </p:txBody>
      </p:sp>
    </p:spTree>
    <p:extLst>
      <p:ext uri="{BB962C8B-B14F-4D97-AF65-F5344CB8AC3E}">
        <p14:creationId xmlns:p14="http://schemas.microsoft.com/office/powerpoint/2010/main" val="2219880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12</a:t>
            </a:fld>
            <a:endParaRPr lang="es-CO" dirty="0"/>
          </a:p>
        </p:txBody>
      </p:sp>
    </p:spTree>
    <p:extLst>
      <p:ext uri="{BB962C8B-B14F-4D97-AF65-F5344CB8AC3E}">
        <p14:creationId xmlns:p14="http://schemas.microsoft.com/office/powerpoint/2010/main" val="1837265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resultados de las gráficas de recurrencia revelan diferencias significativas entre jóvenes y mayores, indicando una mayor coherencia y regularidad en los patrones de actividad cerebral de los jóvenes, representados por gráficos más densos y oscuros. Esto sugiere una sincronización más eficiente en la actividad neuronal de los jóvenes, posiblemente asociada con una comunicación neuronal más eficaz y procesos cognitivos mejor estructurados. Por el contrario, los mayores muestran gráficos de recurrencia menos densos o más claros, lo que refleja una actividad cerebral más variable y menos predecible, con cambios más frecuentes en los estados neuronales.</a:t>
            </a:r>
            <a:endParaRPr lang="en-US" dirty="0"/>
          </a:p>
          <a:p>
            <a:endParaRPr lang="es-ES" dirty="0"/>
          </a:p>
          <a:p>
            <a:r>
              <a:rPr lang="es-ES" dirty="0"/>
              <a:t>Esta diferencia en la dinámica neuronal entre grupos etarios podría explicar la variabilidad observada en el potencial de memoria entre jóvenes y mayores (figura 5.21). La alta variabilidad en los jóvenes puede atribuirse a diferencias en la plasticidad neuronal y la adaptabilidad cerebral, mientras que en los mayores, la relativa homogeneidad puede ser resultado de una mayor reserva cognitiva y experiencia acumulada a lo largo de la vida. Estos hallazgos subrayan la importancia de considerar tanto factores neurobiológicos como ambientales al explorar las diferencias en la capacidad de memoria entre diferentes grupos etarios.</a:t>
            </a:r>
            <a:endParaRPr lang="en-US" dirty="0"/>
          </a:p>
          <a:p>
            <a:endParaRPr lang="es-ES" dirty="0">
              <a:cs typeface="Calibri"/>
            </a:endParaRP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13</a:t>
            </a:fld>
            <a:endParaRPr lang="es-CO" dirty="0"/>
          </a:p>
        </p:txBody>
      </p:sp>
    </p:spTree>
    <p:extLst>
      <p:ext uri="{BB962C8B-B14F-4D97-AF65-F5344CB8AC3E}">
        <p14:creationId xmlns:p14="http://schemas.microsoft.com/office/powerpoint/2010/main" val="30085612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14</a:t>
            </a:fld>
            <a:endParaRPr lang="es-CO" dirty="0"/>
          </a:p>
        </p:txBody>
      </p:sp>
    </p:spTree>
    <p:extLst>
      <p:ext uri="{BB962C8B-B14F-4D97-AF65-F5344CB8AC3E}">
        <p14:creationId xmlns:p14="http://schemas.microsoft.com/office/powerpoint/2010/main" val="717621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a:p>
            <a:r>
              <a:rPr lang="es-ES" dirty="0"/>
              <a:t>La aplicación del modelo RC.ESN en el procesamiento de señales EEG ofrece una perspectiva única para entender el envejecimiento cerebral en relación con el envejecimiento físico. Estos hallazgos subrayan la importancia de considerar tanto factores neurobiológicos como ambientales al explorar las diferencias en la capacidad de memoria entre diferentes grupos etarios.</a:t>
            </a:r>
            <a:endParaRPr lang="es-ES" dirty="0">
              <a:ea typeface="Calibri"/>
              <a:cs typeface="Calibri"/>
            </a:endParaRPr>
          </a:p>
          <a:p>
            <a:endParaRPr lang="es-ES" dirty="0">
              <a:ea typeface="Calibri"/>
              <a:cs typeface="Calibri"/>
            </a:endParaRPr>
          </a:p>
          <a:p>
            <a:pPr marL="171450" indent="-171450">
              <a:buFont typeface="Arial"/>
              <a:buChar char="•"/>
            </a:pPr>
            <a:endParaRPr lang="es-ES" dirty="0"/>
          </a:p>
          <a:p>
            <a:pPr marL="171450" indent="-171450">
              <a:buFont typeface="Arial"/>
              <a:buChar char="•"/>
            </a:pPr>
            <a:r>
              <a:rPr lang="es-ES" b="1" dirty="0"/>
              <a:t>Desafíos y oportunidades en la integración de datos multidimensionales:</a:t>
            </a:r>
            <a:r>
              <a:rPr lang="es-ES" dirty="0"/>
              <a:t> El análisis con el modelo RC-ESN destaca la importancia de integrar datos de diversas fuentes, como EEG y otros biomarcadores cognitivos. Esta integración multidimensional puede proporcionar una visión más completa de los cambios neurocognitivos asociados con la edad, así como identificar marcadores tempranos de deterioro cognitivo que podrían ser clave para la detección precoz y el tratamiento de enfermedades neurodegenerativas.</a:t>
            </a:r>
            <a:endParaRPr lang="es-ES" b="1" dirty="0">
              <a:ea typeface="Calibri"/>
              <a:cs typeface="Calibri"/>
            </a:endParaRPr>
          </a:p>
          <a:p>
            <a:pPr marL="171450" indent="-171450">
              <a:buFont typeface="Arial"/>
              <a:buChar char="•"/>
            </a:pPr>
            <a:r>
              <a:rPr lang="es-ES" b="1" dirty="0"/>
              <a:t>Caracterización de la actividad cerebral según la edad:</a:t>
            </a:r>
            <a:r>
              <a:rPr lang="es-ES" dirty="0"/>
              <a:t> En línea con los resultados obtenidos, podemos afirmar que el modelo RC-ESN es una herramienta valiosa para investigar las dinámicas temporales de la actividad neuronal. La configuración del modelo, aunque compleja, permite capturar patrones diferenciales entre sujetos jóvenes y mayores. Esto refuerza hipótesis establecidas en neurociencia sobre cómo el cerebro interactúa y se ve afectado por el envejecimiento físico.</a:t>
            </a:r>
            <a:endParaRPr lang="es-ES" dirty="0">
              <a:ea typeface="Calibri"/>
              <a:cs typeface="Calibri"/>
            </a:endParaRPr>
          </a:p>
          <a:p>
            <a:pPr marL="171450" indent="-171450">
              <a:buFont typeface="Arial"/>
              <a:buChar char="•"/>
            </a:pPr>
            <a:r>
              <a:rPr lang="es-ES" b="1" dirty="0"/>
              <a:t>Impacto del envejecimiento en la funcionalidad cognitiva:</a:t>
            </a:r>
            <a:r>
              <a:rPr lang="es-ES" dirty="0"/>
              <a:t> Los resultados indican una menor plasticidad y actividad neuronal en sujetos mayores, lo cual se correlaciona con una disminución en la funcionalidad cognitiva. La homogeneidad en el potencial de memoria de los mayores contrasta con la variabilidad observada en los jóvenes, sugiriendo una reducción en la flexibilidad cognitiva con la edad y una mayor capacidad adaptativa en los jóvenes.</a:t>
            </a:r>
          </a:p>
          <a:p>
            <a:pPr marL="171450" indent="-171450">
              <a:buFont typeface="Arial"/>
              <a:buChar char="•"/>
            </a:pPr>
            <a:r>
              <a:rPr lang="es-ES" b="1" dirty="0"/>
              <a:t>Perspectivas futuras y desarrollo del </a:t>
            </a:r>
            <a:r>
              <a:rPr lang="es-ES" b="1" dirty="0" err="1"/>
              <a:t>framework</a:t>
            </a:r>
            <a:r>
              <a:rPr lang="es-ES" b="1" dirty="0"/>
              <a:t>:</a:t>
            </a:r>
            <a:r>
              <a:rPr lang="es-ES" dirty="0"/>
              <a:t> El desarrollo del </a:t>
            </a:r>
            <a:r>
              <a:rPr lang="es-ES" dirty="0" err="1"/>
              <a:t>framework</a:t>
            </a:r>
            <a:r>
              <a:rPr lang="es-ES" dirty="0"/>
              <a:t> para el modelo RC-ESN abre diversas líneas de investigación futuras. Es crucial explorar técnicas de reducción de dimensionalidad y optimizar modelos de aprendizaje automático para mejorar la precisión en la caracterización de la actividad cerebral. Estas innovaciones podrían aplicarse en entornos de rehabilitación cognitiva y para entender mejor el impacto del envejecimiento en la plasticidad neuronal.</a:t>
            </a:r>
            <a:endParaRPr lang="es-ES" dirty="0">
              <a:ea typeface="Calibri"/>
              <a:cs typeface="Calibri"/>
            </a:endParaRPr>
          </a:p>
          <a:p>
            <a:pPr marL="171450" indent="-171450">
              <a:buFont typeface="Arial"/>
              <a:buChar char="•"/>
            </a:pPr>
            <a:r>
              <a:rPr lang="es-ES" b="1" dirty="0"/>
              <a:t>Implicaciones clínicas y potencial terapéutico:</a:t>
            </a:r>
            <a:r>
              <a:rPr lang="es-ES" dirty="0"/>
              <a:t> Los hallazgos sugieren que las diferencias observadas en la actividad cerebral entre jóvenes y mayores podrían tener implicaciones clínicas significativas. Comprender cómo estas diferencias afectan la función cognitiva y adaptativa podría orientar el desarrollo de intervenciones terapéuticas dirigidas a mejorar la plasticidad neuronal en adultos mayores y mantener la función cognitiva durante el envejecimiento.</a:t>
            </a:r>
            <a:endParaRPr lang="es-ES">
              <a:ea typeface="Calibri"/>
              <a:cs typeface="Calibri"/>
            </a:endParaRPr>
          </a:p>
          <a:p>
            <a:endParaRPr lang="es-ES" dirty="0"/>
          </a:p>
          <a:p>
            <a:endParaRPr lang="es-ES" dirty="0">
              <a:cs typeface="Calibri"/>
            </a:endParaRPr>
          </a:p>
          <a:p>
            <a:endParaRPr lang="es-ES" b="1" dirty="0">
              <a:cs typeface="Calibri"/>
            </a:endParaRP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15</a:t>
            </a:fld>
            <a:endParaRPr lang="es-CO" dirty="0"/>
          </a:p>
        </p:txBody>
      </p:sp>
    </p:spTree>
    <p:extLst>
      <p:ext uri="{BB962C8B-B14F-4D97-AF65-F5344CB8AC3E}">
        <p14:creationId xmlns:p14="http://schemas.microsoft.com/office/powerpoint/2010/main" val="1559894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16</a:t>
            </a:fld>
            <a:endParaRPr lang="es-CO" dirty="0"/>
          </a:p>
        </p:txBody>
      </p:sp>
    </p:spTree>
    <p:extLst>
      <p:ext uri="{BB962C8B-B14F-4D97-AF65-F5344CB8AC3E}">
        <p14:creationId xmlns:p14="http://schemas.microsoft.com/office/powerpoint/2010/main" val="2971692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17</a:t>
            </a:fld>
            <a:endParaRPr lang="es-CO" dirty="0"/>
          </a:p>
        </p:txBody>
      </p:sp>
    </p:spTree>
    <p:extLst>
      <p:ext uri="{BB962C8B-B14F-4D97-AF65-F5344CB8AC3E}">
        <p14:creationId xmlns:p14="http://schemas.microsoft.com/office/powerpoint/2010/main" val="4247061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nuestro proyecto, exploramos el uso del electroencefalograma (EEG) para analizar patrones dinámicos en las señales cerebrales de individuos de diferentes grupos etarios: jóvenes, adultos y mayores. El objetivo principal es clasificar estos patrones mediante técnicas avanzadas como el </a:t>
            </a:r>
            <a:r>
              <a:rPr lang="es-ES" dirty="0" err="1"/>
              <a:t>Reservoir</a:t>
            </a:r>
            <a:r>
              <a:rPr lang="es-ES" dirty="0"/>
              <a:t> Computing, destacando cómo estas técnicas pueden revelar información crucial sobre la actividad neuronal y la funcionalidad cerebral.</a:t>
            </a:r>
          </a:p>
          <a:p>
            <a:r>
              <a:rPr lang="es-ES" dirty="0"/>
              <a:t>El EEG proporciona una ventana única hacia la actividad eléctrica del cerebro, permitiendo estudiar cómo diferentes áreas cerebrales mantienen funciones distintivas como la motora, la percepción visual y, en estado de reposo, la conciencia. Estas funciones se sustentan en una actividad basal que refleja el estado neuronal único de cada individuo, y que puede ser medida y analizada con precisión mediante el EEG.</a:t>
            </a:r>
          </a:p>
          <a:p>
            <a:r>
              <a:rPr lang="es-ES" dirty="0"/>
              <a:t>Utilizando redes neuronales y específicamente </a:t>
            </a:r>
            <a:r>
              <a:rPr lang="es-ES" dirty="0" err="1"/>
              <a:t>Reservoir</a:t>
            </a:r>
            <a:r>
              <a:rPr lang="es-ES" dirty="0"/>
              <a:t> Computing, procesamos estas señales EEG para identificar patrones distintivos entre sujetos de diferentes grupos etarios. Esta metodología nos permite no solo clasificar patrones dinámicos, sino también mejorar la precisión diagnóstica en trastornos neurológicos y neurodegenerativos, así como potenciar el diseño de intervenciones personalizadas en neurología clínica.</a:t>
            </a: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3</a:t>
            </a:fld>
            <a:endParaRPr lang="es-CO" dirty="0"/>
          </a:p>
        </p:txBody>
      </p:sp>
    </p:spTree>
    <p:extLst>
      <p:ext uri="{BB962C8B-B14F-4D97-AF65-F5344CB8AC3E}">
        <p14:creationId xmlns:p14="http://schemas.microsoft.com/office/powerpoint/2010/main" val="2034922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4</a:t>
            </a:fld>
            <a:endParaRPr lang="es-CO" dirty="0"/>
          </a:p>
        </p:txBody>
      </p:sp>
    </p:spTree>
    <p:extLst>
      <p:ext uri="{BB962C8B-B14F-4D97-AF65-F5344CB8AC3E}">
        <p14:creationId xmlns:p14="http://schemas.microsoft.com/office/powerpoint/2010/main" val="4172253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p>
          <a:p>
            <a:r>
              <a:rPr lang="es-ES"/>
              <a:t>Para generar datos sintéticos de EEG que simulen las señales de jóvenes adultos y adultos mayores, se utilizaron diversos métodos basados en modelos generativos y técnicas de simulación. Los pasos clave en la generación de datos sintéticos incluyen:</a:t>
            </a:r>
          </a:p>
          <a:p>
            <a:r>
              <a:rPr lang="es-ES" dirty="0"/>
              <a:t> </a:t>
            </a:r>
            <a:endParaRPr lang="es-ES" dirty="0">
              <a:cs typeface="Calibri"/>
            </a:endParaRPr>
          </a:p>
          <a:p>
            <a:r>
              <a:rPr lang="es-ES"/>
              <a:t>\</a:t>
            </a:r>
            <a:r>
              <a:rPr lang="es-ES" err="1"/>
              <a:t>begin</a:t>
            </a:r>
            <a:r>
              <a:rPr lang="es-ES"/>
              <a:t>{</a:t>
            </a:r>
            <a:r>
              <a:rPr lang="es-ES" err="1"/>
              <a:t>enumerate</a:t>
            </a:r>
            <a:r>
              <a:rPr lang="es-ES"/>
              <a:t>}</a:t>
            </a:r>
          </a:p>
          <a:p>
            <a:r>
              <a:rPr lang="es-ES"/>
              <a:t>    \</a:t>
            </a:r>
            <a:r>
              <a:rPr lang="es-ES" err="1"/>
              <a:t>item</a:t>
            </a:r>
            <a:r>
              <a:rPr lang="es-ES"/>
              <a:t> \</a:t>
            </a:r>
            <a:r>
              <a:rPr lang="es-ES" err="1"/>
              <a:t>textbf</a:t>
            </a:r>
            <a:r>
              <a:rPr lang="es-ES"/>
              <a:t>{Modelo Generativo de Señales EEG}: Se utilizó un modelo generativo basado en procesos estocásticos para simular la actividad cerebral. Este modelo imita la dinámica temporal y espacial observada en las señales EEG reales. Se emplearon modelos de autoregresión (AR) y procesos de Gauss para generar las señales básicas.</a:t>
            </a:r>
          </a:p>
          <a:p>
            <a:r>
              <a:rPr lang="es-ES" dirty="0"/>
              <a:t>    </a:t>
            </a:r>
          </a:p>
          <a:p>
            <a:r>
              <a:rPr lang="es-ES"/>
              <a:t>    \</a:t>
            </a:r>
            <a:r>
              <a:rPr lang="es-ES" err="1"/>
              <a:t>item</a:t>
            </a:r>
            <a:r>
              <a:rPr lang="es-ES"/>
              <a:t> \</a:t>
            </a:r>
            <a:r>
              <a:rPr lang="es-ES" err="1"/>
              <a:t>textbf</a:t>
            </a:r>
            <a:r>
              <a:rPr lang="es-ES"/>
              <a:t>{Simulación de Diferentes Electrodos}: Para simular las señales de diferentes electrodos, se generaron múltiples canales de datos sintéticos con características específicas para cada región del cerebro. Esto incluye variaciones en la frecuencia y amplitud de las señales para reflejar la diversidad de la actividad cerebral en diferentes áreas.</a:t>
            </a:r>
          </a:p>
          <a:p>
            <a:r>
              <a:rPr lang="es-ES" dirty="0"/>
              <a:t> </a:t>
            </a:r>
            <a:endParaRPr lang="es-ES" dirty="0">
              <a:cs typeface="Calibri"/>
            </a:endParaRPr>
          </a:p>
          <a:p>
            <a:r>
              <a:rPr lang="es-ES"/>
              <a:t>    \</a:t>
            </a:r>
            <a:r>
              <a:rPr lang="es-ES" err="1"/>
              <a:t>item</a:t>
            </a:r>
            <a:r>
              <a:rPr lang="es-ES"/>
              <a:t> \</a:t>
            </a:r>
            <a:r>
              <a:rPr lang="es-ES" err="1"/>
              <a:t>textbf</a:t>
            </a:r>
            <a:r>
              <a:rPr lang="es-ES"/>
              <a:t>{Incorporación de Patrones Específicos de Edad}: Para diferenciar entre jóvenes adultos y adultos mayores, se incorporaron patrones específicos en las señales sintéticas. Los jóvenes adultos suelen presentar ondas alfa (8-12 Hz) y beta (13-30 Hz) más prominentes, mientras que los adultos mayores pueden mostrar una disminución en la actividad de estas bandas de frecuencia y un incremento en las ondas delta (0.5-4 Hz) y theta (4-7 Hz). Se añadieron variaciones en la frecuencia y amplitud para reflejar estos cambios en la actividad cerebral asociados con el envejecimiento. Los patrones de sincronización y coherencia entre diferentes canales también se ajustaron para simular diferencias de edad.</a:t>
            </a:r>
          </a:p>
          <a:p>
            <a:r>
              <a:rPr lang="es-ES" dirty="0"/>
              <a:t> </a:t>
            </a:r>
            <a:endParaRPr lang="es-ES" dirty="0">
              <a:cs typeface="Calibri"/>
            </a:endParaRPr>
          </a:p>
          <a:p>
            <a:r>
              <a:rPr lang="es-ES"/>
              <a:t>    \</a:t>
            </a:r>
            <a:r>
              <a:rPr lang="es-ES" err="1"/>
              <a:t>item</a:t>
            </a:r>
            <a:r>
              <a:rPr lang="es-ES"/>
              <a:t> \</a:t>
            </a:r>
            <a:r>
              <a:rPr lang="es-ES" err="1"/>
              <a:t>textbf</a:t>
            </a:r>
            <a:r>
              <a:rPr lang="es-ES"/>
              <a:t>{Adición de Ruido Realista}: Se añadió ruido a las señales sintéticas para simular condiciones más realistas. Este ruido incluye artefactos comunes en las señales EEG, como interferencias electromagnéticas, movimientos oculares y actividad muscular. La adición de ruido se realizó utilizando distribuciones aleatorias y modelos de ruido específicos.</a:t>
            </a:r>
          </a:p>
          <a:p>
            <a:r>
              <a:rPr lang="es-ES" dirty="0"/>
              <a:t>    </a:t>
            </a:r>
            <a:endParaRPr lang="es-ES" dirty="0">
              <a:cs typeface="Calibri"/>
            </a:endParaRPr>
          </a:p>
          <a:p>
            <a:r>
              <a:rPr lang="es-ES"/>
              <a:t>    \</a:t>
            </a:r>
            <a:r>
              <a:rPr lang="es-ES" err="1"/>
              <a:t>item</a:t>
            </a:r>
            <a:r>
              <a:rPr lang="es-ES"/>
              <a:t> \</a:t>
            </a:r>
            <a:r>
              <a:rPr lang="es-ES" err="1"/>
              <a:t>textbf</a:t>
            </a:r>
            <a:r>
              <a:rPr lang="es-ES"/>
              <a:t>{Validación de Datos Sintéticos}: Los datos sintéticos generados fueron validados comparándolos con datos reales para asegurar que las características principales de las señales EEG se mantuvieran. Se emplearon técnicas de análisis estadístico y visualización para verificar la similitud entre los datos sintéticos y reales.</a:t>
            </a:r>
          </a:p>
          <a:p>
            <a:r>
              <a:rPr lang="es-ES" dirty="0"/>
              <a:t>\</a:t>
            </a:r>
            <a:r>
              <a:rPr lang="es-ES" dirty="0" err="1"/>
              <a:t>end</a:t>
            </a:r>
            <a:r>
              <a:rPr lang="es-ES" dirty="0"/>
              <a:t>{</a:t>
            </a:r>
            <a:r>
              <a:rPr lang="es-ES" dirty="0" err="1"/>
              <a:t>enumerate</a:t>
            </a:r>
            <a:r>
              <a:rPr lang="es-ES" dirty="0"/>
              <a:t>}</a:t>
            </a:r>
            <a:endParaRPr lang="es-ES" dirty="0">
              <a:cs typeface="Calibri"/>
            </a:endParaRPr>
          </a:p>
          <a:p>
            <a:r>
              <a:rPr lang="es-ES" dirty="0"/>
              <a:t> </a:t>
            </a:r>
            <a:endParaRPr lang="es-ES" dirty="0">
              <a:cs typeface="Calibri"/>
            </a:endParaRPr>
          </a:p>
          <a:p>
            <a:r>
              <a:rPr lang="es-ES" dirty="0"/>
              <a:t>\</a:t>
            </a:r>
            <a:r>
              <a:rPr lang="es-ES" dirty="0" err="1"/>
              <a:t>subsection</a:t>
            </a:r>
            <a:r>
              <a:rPr lang="es-ES" dirty="0"/>
              <a:t>{Métodos y Algoritmos Utilizados}</a:t>
            </a:r>
          </a:p>
          <a:p>
            <a:r>
              <a:rPr lang="es-ES" dirty="0"/>
              <a:t> </a:t>
            </a:r>
            <a:endParaRPr lang="es-ES" dirty="0">
              <a:cs typeface="Calibri"/>
            </a:endParaRPr>
          </a:p>
          <a:p>
            <a:r>
              <a:rPr lang="es-ES" dirty="0"/>
              <a:t>En la generación de datos sintéticos de EEG, se utilizaron los siguientes métodos y algoritmos:</a:t>
            </a:r>
          </a:p>
          <a:p>
            <a:r>
              <a:rPr lang="es-ES" dirty="0"/>
              <a:t> </a:t>
            </a:r>
            <a:endParaRPr lang="es-ES" dirty="0">
              <a:cs typeface="Calibri"/>
            </a:endParaRPr>
          </a:p>
          <a:p>
            <a:r>
              <a:rPr lang="es-ES" dirty="0"/>
              <a:t>\</a:t>
            </a:r>
            <a:r>
              <a:rPr lang="es-ES" dirty="0" err="1"/>
              <a:t>begin</a:t>
            </a:r>
            <a:r>
              <a:rPr lang="es-ES" dirty="0"/>
              <a:t>{</a:t>
            </a:r>
            <a:r>
              <a:rPr lang="es-ES" dirty="0" err="1"/>
              <a:t>itemize</a:t>
            </a:r>
            <a:r>
              <a:rPr lang="es-ES" dirty="0"/>
              <a:t>}</a:t>
            </a:r>
          </a:p>
          <a:p>
            <a:r>
              <a:rPr lang="es-ES" dirty="0"/>
              <a:t>    \</a:t>
            </a:r>
            <a:r>
              <a:rPr lang="es-ES" dirty="0" err="1"/>
              <a:t>item</a:t>
            </a:r>
            <a:r>
              <a:rPr lang="es-ES" dirty="0"/>
              <a:t> \</a:t>
            </a:r>
            <a:r>
              <a:rPr lang="es-ES" dirty="0" err="1"/>
              <a:t>textbf</a:t>
            </a:r>
            <a:r>
              <a:rPr lang="es-ES" dirty="0"/>
              <a:t>{Modelos </a:t>
            </a:r>
            <a:r>
              <a:rPr lang="es-ES" dirty="0" err="1"/>
              <a:t>Autoregresivos</a:t>
            </a:r>
            <a:r>
              <a:rPr lang="es-ES" dirty="0"/>
              <a:t> (AR)}: Estos modelos se utilizaron para generar series temporales que imitan la dinámica de las señales EEG. En este caso, se utiliza un modelo AR de orden 2.</a:t>
            </a:r>
          </a:p>
          <a:p>
            <a:r>
              <a:rPr lang="es-ES" dirty="0"/>
              <a:t>    </a:t>
            </a:r>
            <a:endParaRPr lang="es-ES" dirty="0">
              <a:cs typeface="Calibri"/>
            </a:endParaRPr>
          </a:p>
          <a:p>
            <a:r>
              <a:rPr lang="es-ES" dirty="0"/>
              <a:t>    \</a:t>
            </a:r>
            <a:r>
              <a:rPr lang="es-ES" dirty="0" err="1"/>
              <a:t>item</a:t>
            </a:r>
            <a:r>
              <a:rPr lang="es-ES" dirty="0"/>
              <a:t> \</a:t>
            </a:r>
            <a:r>
              <a:rPr lang="es-ES" dirty="0" err="1"/>
              <a:t>textbf</a:t>
            </a:r>
            <a:r>
              <a:rPr lang="es-ES" dirty="0"/>
              <a:t>{Procesos de Gauss}: Se emplean para modelar la correlación espacial y temporal en las señales EEG. Estos procesos permiten generar datos con una estructura de correlación similar a la observada en las señales reales.</a:t>
            </a:r>
          </a:p>
          <a:p>
            <a:r>
              <a:rPr lang="es-ES" dirty="0"/>
              <a:t>    </a:t>
            </a:r>
            <a:endParaRPr lang="es-ES" dirty="0">
              <a:cs typeface="Calibri"/>
            </a:endParaRPr>
          </a:p>
          <a:p>
            <a:r>
              <a:rPr lang="es-ES" dirty="0"/>
              <a:t>    \</a:t>
            </a:r>
            <a:r>
              <a:rPr lang="es-ES" dirty="0" err="1"/>
              <a:t>item</a:t>
            </a:r>
            <a:r>
              <a:rPr lang="es-ES" dirty="0"/>
              <a:t> \</a:t>
            </a:r>
            <a:r>
              <a:rPr lang="es-ES" dirty="0" err="1"/>
              <a:t>textbf</a:t>
            </a:r>
            <a:r>
              <a:rPr lang="es-ES" dirty="0"/>
              <a:t>{Simulación de Artefactos}: Se implementan algoritmos específicos para simular artefactos comunes en las señales EEG, como movimientos oculares y actividad muscular. Estos artefactos se añaden utilizando modelos de ruido y distribuciones aleatorias.</a:t>
            </a:r>
          </a:p>
          <a:p>
            <a:r>
              <a:rPr lang="es-ES" dirty="0"/>
              <a:t>    </a:t>
            </a:r>
            <a:endParaRPr lang="es-ES" dirty="0">
              <a:cs typeface="Calibri"/>
            </a:endParaRPr>
          </a:p>
          <a:p>
            <a:r>
              <a:rPr lang="es-ES" dirty="0"/>
              <a:t>    \</a:t>
            </a:r>
            <a:r>
              <a:rPr lang="es-ES" dirty="0" err="1"/>
              <a:t>item</a:t>
            </a:r>
            <a:r>
              <a:rPr lang="es-ES" dirty="0"/>
              <a:t> \</a:t>
            </a:r>
            <a:r>
              <a:rPr lang="es-ES" dirty="0" err="1"/>
              <a:t>textbf</a:t>
            </a:r>
            <a:r>
              <a:rPr lang="es-ES" dirty="0"/>
              <a:t>{Ajuste de Parámetros}: Los parámetros de los modelos generativos se ajustaron para asegurar que las señales sintéticas tuvieran características similares a las señales EEG reales.</a:t>
            </a:r>
          </a:p>
          <a:p>
            <a:r>
              <a:rPr lang="es-ES" dirty="0"/>
              <a:t>\</a:t>
            </a:r>
            <a:r>
              <a:rPr lang="es-ES" dirty="0" err="1"/>
              <a:t>end</a:t>
            </a:r>
            <a:r>
              <a:rPr lang="es-ES" dirty="0"/>
              <a:t>{</a:t>
            </a:r>
            <a:r>
              <a:rPr lang="es-ES" dirty="0" err="1"/>
              <a:t>itemize</a:t>
            </a:r>
            <a:r>
              <a:rPr lang="es-ES" dirty="0"/>
              <a:t>}</a:t>
            </a:r>
          </a:p>
          <a:p>
            <a:endParaRPr lang="es-ES" dirty="0">
              <a:cs typeface="Calibri"/>
            </a:endParaRP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5</a:t>
            </a:fld>
            <a:endParaRPr lang="es-CO" dirty="0"/>
          </a:p>
        </p:txBody>
      </p:sp>
    </p:spTree>
    <p:extLst>
      <p:ext uri="{BB962C8B-B14F-4D97-AF65-F5344CB8AC3E}">
        <p14:creationId xmlns:p14="http://schemas.microsoft.com/office/powerpoint/2010/main" val="4006709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Cómo hemos indicado, la eliminación de artefactos del EEG comprende una serie de métodos para la reducción o cancelación de ruido, producido por señales subyacentes asociadas a procesos fisiológicos originadas por la misma fuente o externos. Existen tres tipos de artefactos que no son cerebrales de origen fisiológico como son el parpadeo de ojos, la actividad cardiaca y la actividad muscular. Y hay un cuarto tipo correspondiente al equipamiento y los electrodos con origen técnico. Cabe resaltar que es posible que se presenten ambos tipos de artefactos durante una lectura de EEG.</a:t>
            </a:r>
          </a:p>
          <a:p>
            <a:r>
              <a:rPr lang="es-ES" dirty="0"/>
              <a:t> </a:t>
            </a:r>
            <a:endParaRPr lang="es-ES" dirty="0">
              <a:cs typeface="Calibri"/>
            </a:endParaRPr>
          </a:p>
          <a:p>
            <a:r>
              <a:rPr lang="es-ES"/>
              <a:t>\</a:t>
            </a:r>
            <a:r>
              <a:rPr lang="es-ES" err="1"/>
              <a:t>begin</a:t>
            </a:r>
            <a:r>
              <a:rPr lang="es-ES"/>
              <a:t>{</a:t>
            </a:r>
            <a:r>
              <a:rPr lang="es-ES" err="1"/>
              <a:t>itemize</a:t>
            </a:r>
            <a:r>
              <a:rPr lang="es-ES"/>
              <a:t>}</a:t>
            </a:r>
          </a:p>
          <a:p>
            <a:r>
              <a:rPr lang="es-ES"/>
              <a:t>    \</a:t>
            </a:r>
            <a:r>
              <a:rPr lang="es-ES" err="1"/>
              <a:t>item</a:t>
            </a:r>
            <a:r>
              <a:rPr lang="es-ES"/>
              <a:t> \</a:t>
            </a:r>
            <a:r>
              <a:rPr lang="es-ES" err="1"/>
              <a:t>textbf</a:t>
            </a:r>
            <a:r>
              <a:rPr lang="es-ES"/>
              <a:t>{Movimiento de los ojos y parpadeo:} El movimiento de los ojos produce actividad eléctrica, cuando es lo suficiente fuerte puede ser registrada en el EEG. El EOG refleja la actividad realizada entre la córnea y la retina durante el movimiento ocular. La principal interferencia del EOG con la señal depende de la proximidad del electrodo y la dirección hacia la que se esté moviendo el ojo. El comportamiento repetitivo puede ser fácilmente identificado, el EOG puede ser confundido con actividad lenta del EEG como actividad theta o delta.</a:t>
            </a:r>
          </a:p>
          <a:p>
            <a:r>
              <a:rPr lang="es-ES"/>
              <a:t>    \</a:t>
            </a:r>
            <a:r>
              <a:rPr lang="es-ES" err="1"/>
              <a:t>item</a:t>
            </a:r>
            <a:r>
              <a:rPr lang="es-ES"/>
              <a:t> \</a:t>
            </a:r>
            <a:r>
              <a:rPr lang="es-ES" err="1"/>
              <a:t>textbf</a:t>
            </a:r>
            <a:r>
              <a:rPr lang="es-ES"/>
              <a:t>{Actividad muscular:} Otro artefacto común corresponde a la actividad generada por la contracción muscular, medida en la superficie del cuerpo con Electromiografía EMG. Este tipo de artefacto es encontrado en pacientes despiertos al realizar comportamientos como tragar saliva, hacer muecas, fruncir el ceño, masticar, hablar, chupar, e hipo. La forma general del EMG depende del grado de contracción del músculo. Una contracción tenue produce un tren de picos de baja amplitud, mientras que un aumento en la fuerza de la contracción disminuye la distancia entre picos de tal manera que el EMG exhibe el comportamiento de una señal continuamente variante.</a:t>
            </a:r>
          </a:p>
          <a:p>
            <a:r>
              <a:rPr lang="es-ES"/>
              <a:t>    \</a:t>
            </a:r>
            <a:r>
              <a:rPr lang="es-ES" err="1"/>
              <a:t>item</a:t>
            </a:r>
            <a:r>
              <a:rPr lang="es-ES"/>
              <a:t> \</a:t>
            </a:r>
            <a:r>
              <a:rPr lang="es-ES" err="1"/>
              <a:t>textbf</a:t>
            </a:r>
            <a:r>
              <a:rPr lang="es-ES"/>
              <a:t>{Actividad cardiaca:} La actividad cardiaca del corazón se ve reflejada por el electrocardiograma ECG. No obstante, la actividad cardiaca presente en los registros de EEG suele ser particularmente baja. Puede obstaculizar la actividad EEG en ciertos tipos de fisiologías como sujetos robustos con cuellos cortos y gruesos. La forma de la onda de patrón regular ayuda a caracterizar los latidos del corazón en condiciones normales, siendo muy útil en la cancelación de artefactos. Aunque en algunos casos las formas de pico pueden confundirse durante ataques epilépticos y también en la presencia de arritmias cardiacas exhibiendo una amplia variación en el intervalo entre latidos.</a:t>
            </a:r>
          </a:p>
          <a:p>
            <a:r>
              <a:rPr lang="es-ES" dirty="0"/>
              <a:t>    \</a:t>
            </a:r>
            <a:r>
              <a:rPr lang="es-ES" dirty="0" err="1"/>
              <a:t>item</a:t>
            </a:r>
            <a:r>
              <a:rPr lang="es-ES" dirty="0"/>
              <a:t> \</a:t>
            </a:r>
            <a:r>
              <a:rPr lang="es-ES" dirty="0" err="1"/>
              <a:t>textbf</a:t>
            </a:r>
            <a:r>
              <a:rPr lang="es-ES" dirty="0"/>
              <a:t>{Electrodos y equipamiento:} El artefacto “electrodo-pop” se encuentra basado en la manifestación del contacto de la corriente directa DC con la interacción del electrodo sobre la piel. Se puede presentar en cualquier tipo de señal bioeléctrica y es manifestado por un cambio abrupto sobre la línea base seguido por una reincorporación gradual a la misma. En ocasiones puede ser confundido con ondas en pico. Otro tipo de artefacto posible es mediante el cable que conecta el dispositivo, ya que si el cable no cuenta con la adecuada cobertura lo hace susceptible a ruido electromagnético causado por corrientes de dispositivos electrónicos cercanos. Como resultado, una interferencia de potencia de 50 a 60 Hz es concentrada en los electrodos contaminando la señal EEG. Finalmente, los artefactos relacionados con el equipamiento como ruido interno de los amplificadores y recorte de amplitud causado por los conversores análogo–digital con rango dinámico muy estrecho.</a:t>
            </a:r>
            <a:endParaRPr lang="es-ES" dirty="0">
              <a:cs typeface="Calibri"/>
            </a:endParaRP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6</a:t>
            </a:fld>
            <a:endParaRPr lang="es-CO" dirty="0"/>
          </a:p>
        </p:txBody>
      </p:sp>
    </p:spTree>
    <p:extLst>
      <p:ext uri="{BB962C8B-B14F-4D97-AF65-F5344CB8AC3E}">
        <p14:creationId xmlns:p14="http://schemas.microsoft.com/office/powerpoint/2010/main" val="4068558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1. Capa de Entrada: Esta capa recibe las señales de entrada y las presenta al reservorio.</a:t>
            </a:r>
            <a:br>
              <a:rPr lang="es-ES" dirty="0">
                <a:cs typeface="+mn-lt"/>
              </a:rPr>
            </a:br>
            <a:r>
              <a:rPr lang="es-ES" dirty="0"/>
              <a:t>Puede incluir la codificación de la información temporal y espacial de las señales, como</a:t>
            </a:r>
            <a:br>
              <a:rPr lang="es-ES" dirty="0">
                <a:cs typeface="+mn-lt"/>
              </a:rPr>
            </a:br>
            <a:r>
              <a:rPr lang="es-ES" dirty="0"/>
              <a:t>en el caso del procesamiento de señales EEG.</a:t>
            </a:r>
            <a:br>
              <a:rPr lang="es-ES" dirty="0">
                <a:cs typeface="+mn-lt"/>
              </a:rPr>
            </a:br>
            <a:r>
              <a:rPr lang="es-ES" dirty="0"/>
              <a:t>x(t) = </a:t>
            </a:r>
            <a:r>
              <a:rPr lang="es-ES" dirty="0" err="1"/>
              <a:t>Winu</a:t>
            </a:r>
            <a:r>
              <a:rPr lang="es-ES" dirty="0"/>
              <a:t>(t) + </a:t>
            </a:r>
            <a:r>
              <a:rPr lang="es-ES" dirty="0" err="1"/>
              <a:t>bin</a:t>
            </a:r>
            <a:br>
              <a:rPr lang="es-ES" dirty="0">
                <a:cs typeface="+mn-lt"/>
              </a:rPr>
            </a:br>
            <a:r>
              <a:rPr lang="es-ES" dirty="0"/>
              <a:t>donde:</a:t>
            </a:r>
            <a:br>
              <a:rPr lang="es-ES" dirty="0">
                <a:cs typeface="+mn-lt"/>
              </a:rPr>
            </a:br>
            <a:r>
              <a:rPr lang="es-ES" dirty="0"/>
              <a:t>x(t) es el estado de las neuronas de entrada en el tiempo t.</a:t>
            </a:r>
            <a:br>
              <a:rPr lang="es-ES" dirty="0">
                <a:cs typeface="+mn-lt"/>
              </a:rPr>
            </a:br>
            <a:r>
              <a:rPr lang="es-ES" dirty="0" err="1"/>
              <a:t>Win</a:t>
            </a:r>
            <a:r>
              <a:rPr lang="es-ES" dirty="0"/>
              <a:t> es la matriz de pesos de la capa de entrada.</a:t>
            </a:r>
            <a:br>
              <a:rPr lang="es-ES" dirty="0">
                <a:cs typeface="+mn-lt"/>
              </a:rPr>
            </a:br>
            <a:r>
              <a:rPr lang="es-ES" dirty="0"/>
              <a:t>u(t) es el vector de entrada en el tiempo t.</a:t>
            </a:r>
            <a:br>
              <a:rPr lang="es-ES" dirty="0">
                <a:cs typeface="+mn-lt"/>
              </a:rPr>
            </a:br>
            <a:r>
              <a:rPr lang="es-ES" dirty="0" err="1"/>
              <a:t>bin</a:t>
            </a:r>
            <a:r>
              <a:rPr lang="es-ES" dirty="0"/>
              <a:t> es el vector de sesgo de la capa de entrada.</a:t>
            </a:r>
            <a:br>
              <a:rPr lang="es-ES" dirty="0">
                <a:cs typeface="+mn-lt"/>
              </a:rPr>
            </a:br>
            <a:r>
              <a:rPr lang="es-ES" dirty="0"/>
              <a:t>2. Reservorio</a:t>
            </a:r>
            <a:br>
              <a:rPr lang="es-ES" dirty="0">
                <a:cs typeface="+mn-lt"/>
              </a:rPr>
            </a:br>
            <a:r>
              <a:rPr lang="es-ES" dirty="0"/>
              <a:t>Esta capa está formada por un conjunto de neuronas recurrentes interconectadas con</a:t>
            </a:r>
            <a:br>
              <a:rPr lang="es-ES" dirty="0">
                <a:cs typeface="+mn-lt"/>
              </a:rPr>
            </a:br>
            <a:r>
              <a:rPr lang="es-ES" dirty="0"/>
              <a:t>conexiones aleatorias. El reservorio actúa como una memoria dinámica que captura la</a:t>
            </a:r>
            <a:br>
              <a:rPr lang="es-ES" dirty="0">
                <a:cs typeface="+mn-lt"/>
              </a:rPr>
            </a:br>
            <a:r>
              <a:rPr lang="es-ES" dirty="0"/>
              <a:t>información temporal de las entradas.</a:t>
            </a:r>
            <a:br>
              <a:rPr lang="es-ES" dirty="0">
                <a:cs typeface="+mn-lt"/>
              </a:rPr>
            </a:br>
            <a:r>
              <a:rPr lang="es-ES" dirty="0"/>
              <a:t>Figura 4.16: Reservorio</a:t>
            </a:r>
            <a:br>
              <a:rPr lang="es-ES" dirty="0">
                <a:cs typeface="+mn-lt"/>
              </a:rPr>
            </a:br>
            <a:r>
              <a:rPr lang="es-ES" dirty="0"/>
              <a:t>La ecuación que describe la evolución temporal del estado del reservorio es la siguiente:</a:t>
            </a:r>
            <a:br>
              <a:rPr lang="es-ES" dirty="0">
                <a:cs typeface="+mn-lt"/>
              </a:rPr>
            </a:br>
            <a:r>
              <a:rPr lang="es-ES" dirty="0"/>
              <a:t>r(t + 1) = σ(</a:t>
            </a:r>
            <a:r>
              <a:rPr lang="es-ES" dirty="0" err="1"/>
              <a:t>Wresr</a:t>
            </a:r>
            <a:r>
              <a:rPr lang="es-ES" dirty="0"/>
              <a:t>(t) + </a:t>
            </a:r>
            <a:r>
              <a:rPr lang="es-ES" dirty="0" err="1"/>
              <a:t>Winu</a:t>
            </a:r>
            <a:r>
              <a:rPr lang="es-ES" dirty="0"/>
              <a:t>(t) + </a:t>
            </a:r>
            <a:r>
              <a:rPr lang="es-ES" dirty="0" err="1"/>
              <a:t>bres</a:t>
            </a:r>
            <a:r>
              <a:rPr lang="es-ES" dirty="0"/>
              <a:t>)</a:t>
            </a:r>
            <a:br>
              <a:rPr lang="es-ES" dirty="0">
                <a:cs typeface="+mn-lt"/>
              </a:rPr>
            </a:br>
            <a:r>
              <a:rPr lang="es-ES" dirty="0"/>
              <a:t>donde:</a:t>
            </a:r>
            <a:br>
              <a:rPr lang="es-ES" dirty="0">
                <a:cs typeface="+mn-lt"/>
              </a:rPr>
            </a:br>
            <a:r>
              <a:rPr lang="es-ES" dirty="0"/>
              <a:t>r(t) es el estado del reservorio en el tiempo t.</a:t>
            </a:r>
          </a:p>
          <a:p>
            <a:r>
              <a:rPr lang="es-ES" dirty="0"/>
              <a:t>Página 83 Capítulo 4</a:t>
            </a:r>
            <a:br>
              <a:rPr lang="es-ES" dirty="0">
                <a:cs typeface="+mn-lt"/>
              </a:rPr>
            </a:br>
            <a:r>
              <a:rPr lang="es-ES" dirty="0" err="1"/>
              <a:t>Wres</a:t>
            </a:r>
            <a:r>
              <a:rPr lang="es-ES" dirty="0"/>
              <a:t> es la matriz de pesos recurrentes del reservorio.</a:t>
            </a:r>
            <a:br>
              <a:rPr lang="es-ES" dirty="0">
                <a:cs typeface="+mn-lt"/>
              </a:rPr>
            </a:br>
            <a:r>
              <a:rPr lang="es-ES" dirty="0"/>
              <a:t>σ es la función de activación no lineal (generalmente y por historia se suele usar</a:t>
            </a:r>
            <a:br>
              <a:rPr lang="es-ES" dirty="0">
                <a:cs typeface="+mn-lt"/>
              </a:rPr>
            </a:br>
            <a:r>
              <a:rPr lang="es-ES" dirty="0"/>
              <a:t>tangente hiperbólica).</a:t>
            </a:r>
            <a:br>
              <a:rPr lang="es-ES" dirty="0">
                <a:cs typeface="+mn-lt"/>
              </a:rPr>
            </a:br>
            <a:r>
              <a:rPr lang="es-ES" dirty="0" err="1"/>
              <a:t>bres</a:t>
            </a:r>
            <a:r>
              <a:rPr lang="es-ES" dirty="0"/>
              <a:t> es el vector de sesgo del reservorio.</a:t>
            </a:r>
            <a:br>
              <a:rPr lang="es-ES" dirty="0">
                <a:cs typeface="+mn-lt"/>
              </a:rPr>
            </a:br>
            <a:r>
              <a:rPr lang="es-ES" dirty="0"/>
              <a:t>Las conexiones recurrentes permiten que el reservorio mantenga una memoria a corto</a:t>
            </a:r>
            <a:br>
              <a:rPr lang="es-ES" dirty="0">
                <a:cs typeface="+mn-lt"/>
              </a:rPr>
            </a:br>
            <a:r>
              <a:rPr lang="es-ES" dirty="0"/>
              <a:t>plazo de las entradas pasadas, lo cual es crucial para capturar la dinámica temporal</a:t>
            </a:r>
            <a:br>
              <a:rPr lang="es-ES" dirty="0">
                <a:cs typeface="+mn-lt"/>
              </a:rPr>
            </a:br>
            <a:r>
              <a:rPr lang="es-ES" dirty="0"/>
              <a:t>de las señales EEG. Las conexiones de retroalimentación en esta capa permiten que las</a:t>
            </a:r>
            <a:br>
              <a:rPr lang="es-ES" dirty="0">
                <a:cs typeface="+mn-lt"/>
              </a:rPr>
            </a:br>
            <a:r>
              <a:rPr lang="es-ES" dirty="0"/>
              <a:t>salidas anteriores del modelo se retroalimentan como entradas adicionales al reservorio,</a:t>
            </a:r>
            <a:br>
              <a:rPr lang="es-ES" dirty="0">
                <a:cs typeface="+mn-lt"/>
              </a:rPr>
            </a:br>
            <a:r>
              <a:rPr lang="es-ES" dirty="0"/>
              <a:t>mejorando la modelización de la dinámica temporal.</a:t>
            </a:r>
            <a:br>
              <a:rPr lang="es-ES" dirty="0">
                <a:cs typeface="+mn-lt"/>
              </a:rPr>
            </a:br>
            <a:r>
              <a:rPr lang="es-ES" dirty="0"/>
              <a:t>Funciones de Activación</a:t>
            </a:r>
            <a:br>
              <a:rPr lang="es-ES" dirty="0">
                <a:cs typeface="+mn-lt"/>
              </a:rPr>
            </a:br>
            <a:r>
              <a:rPr lang="es-ES" dirty="0"/>
              <a:t>En </a:t>
            </a:r>
            <a:r>
              <a:rPr lang="es-ES" dirty="0" err="1"/>
              <a:t>Reservoir</a:t>
            </a:r>
            <a:r>
              <a:rPr lang="es-ES" dirty="0"/>
              <a:t> Computing, la elección de la función de activación en la capa de reservorio</a:t>
            </a:r>
            <a:br>
              <a:rPr lang="es-ES" dirty="0">
                <a:cs typeface="+mn-lt"/>
              </a:rPr>
            </a:br>
            <a:r>
              <a:rPr lang="es-ES" dirty="0"/>
              <a:t>juega un papel crucial en el rendimiento y la capacidad de generalización del modelo.</a:t>
            </a:r>
            <a:br>
              <a:rPr lang="es-ES" dirty="0">
                <a:cs typeface="+mn-lt"/>
              </a:rPr>
            </a:br>
            <a:r>
              <a:rPr lang="es-ES" dirty="0"/>
              <a:t>Aquí se analizan las características específicas de las funciones de activación </a:t>
            </a:r>
            <a:r>
              <a:rPr lang="es-ES" dirty="0" err="1"/>
              <a:t>tanh</a:t>
            </a:r>
            <a:r>
              <a:rPr lang="es-ES" dirty="0"/>
              <a:t> y </a:t>
            </a:r>
            <a:r>
              <a:rPr lang="es-ES" dirty="0" err="1"/>
              <a:t>ReLU</a:t>
            </a:r>
            <a:br>
              <a:rPr lang="es-ES" dirty="0">
                <a:cs typeface="+mn-lt"/>
              </a:rPr>
            </a:br>
            <a:r>
              <a:rPr lang="es-ES" dirty="0"/>
              <a:t>en el contexto de </a:t>
            </a:r>
            <a:r>
              <a:rPr lang="es-ES" dirty="0" err="1"/>
              <a:t>Reservoir</a:t>
            </a:r>
            <a:r>
              <a:rPr lang="es-ES" dirty="0"/>
              <a:t> Computing:</a:t>
            </a:r>
            <a:br>
              <a:rPr lang="es-ES" dirty="0">
                <a:cs typeface="+mn-lt"/>
              </a:rPr>
            </a:br>
            <a:r>
              <a:rPr lang="es-ES" dirty="0" err="1"/>
              <a:t>Tanh</a:t>
            </a:r>
            <a:r>
              <a:rPr lang="es-ES" dirty="0"/>
              <a:t> (Tangente Hiperbólica):</a:t>
            </a:r>
            <a:br>
              <a:rPr lang="es-ES" dirty="0">
                <a:cs typeface="+mn-lt"/>
              </a:rPr>
            </a:br>
            <a:r>
              <a:rPr lang="es-ES" dirty="0"/>
              <a:t>• Ventajas:</a:t>
            </a:r>
            <a:br>
              <a:rPr lang="es-ES" dirty="0">
                <a:cs typeface="+mn-lt"/>
              </a:rPr>
            </a:br>
            <a:r>
              <a:rPr lang="es-ES" dirty="0"/>
              <a:t>◦ Proporciona una no linealidad suave que ayuda a capturar relaciones </a:t>
            </a:r>
            <a:r>
              <a:rPr lang="es-ES" dirty="0" err="1"/>
              <a:t>com</a:t>
            </a:r>
            <a:r>
              <a:rPr lang="es-ES" dirty="0"/>
              <a:t>-</a:t>
            </a:r>
            <a:br>
              <a:rPr lang="es-ES" dirty="0">
                <a:cs typeface="+mn-lt"/>
              </a:rPr>
            </a:br>
            <a:r>
              <a:rPr lang="es-ES" dirty="0" err="1"/>
              <a:t>plejas</a:t>
            </a:r>
            <a:r>
              <a:rPr lang="es-ES" dirty="0"/>
              <a:t> en los datos temporales.</a:t>
            </a:r>
            <a:br>
              <a:rPr lang="es-ES" dirty="0">
                <a:cs typeface="+mn-lt"/>
              </a:rPr>
            </a:br>
            <a:r>
              <a:rPr lang="es-ES" dirty="0"/>
              <a:t>◦ La salida de </a:t>
            </a:r>
            <a:r>
              <a:rPr lang="es-ES" dirty="0" err="1"/>
              <a:t>tanh</a:t>
            </a:r>
            <a:r>
              <a:rPr lang="es-ES" dirty="0"/>
              <a:t> está acotada en el rango [-1, 1], lo que puede ayudar a</a:t>
            </a:r>
            <a:br>
              <a:rPr lang="es-ES" dirty="0">
                <a:cs typeface="+mn-lt"/>
              </a:rPr>
            </a:br>
            <a:r>
              <a:rPr lang="es-ES" dirty="0"/>
              <a:t>mantener la estabilidad dinámica del reservorio.</a:t>
            </a:r>
            <a:br>
              <a:rPr lang="es-ES" dirty="0">
                <a:cs typeface="+mn-lt"/>
              </a:rPr>
            </a:br>
            <a:r>
              <a:rPr lang="es-ES" dirty="0"/>
              <a:t>◦ La tangente hiperbólica facilita la generación de dinámicas no lineales, lo que</a:t>
            </a:r>
            <a:br>
              <a:rPr lang="es-ES" dirty="0">
                <a:cs typeface="+mn-lt"/>
              </a:rPr>
            </a:br>
            <a:r>
              <a:rPr lang="es-ES" dirty="0"/>
              <a:t>es esencial para la memoria a corto plazo y la representación de patrones</a:t>
            </a:r>
            <a:br>
              <a:rPr lang="es-ES" dirty="0">
                <a:cs typeface="+mn-lt"/>
              </a:rPr>
            </a:br>
            <a:r>
              <a:rPr lang="es-ES" dirty="0"/>
              <a:t>temporales en </a:t>
            </a:r>
            <a:r>
              <a:rPr lang="es-ES" dirty="0" err="1"/>
              <a:t>Reservoir</a:t>
            </a:r>
            <a:r>
              <a:rPr lang="es-ES" dirty="0"/>
              <a:t> Computing.</a:t>
            </a:r>
            <a:br>
              <a:rPr lang="es-ES" dirty="0">
                <a:cs typeface="+mn-lt"/>
              </a:rPr>
            </a:br>
            <a:r>
              <a:rPr lang="es-ES" dirty="0"/>
              <a:t>• Desventajas:</a:t>
            </a:r>
            <a:br>
              <a:rPr lang="es-ES" dirty="0">
                <a:cs typeface="+mn-lt"/>
              </a:rPr>
            </a:br>
            <a:r>
              <a:rPr lang="es-ES" dirty="0"/>
              <a:t>◦ La función </a:t>
            </a:r>
            <a:r>
              <a:rPr lang="es-ES" dirty="0" err="1"/>
              <a:t>tanh</a:t>
            </a:r>
            <a:r>
              <a:rPr lang="es-ES" dirty="0"/>
              <a:t> puede sufrir de saturación en los extremos, lo que puede</a:t>
            </a:r>
            <a:br>
              <a:rPr lang="es-ES" dirty="0">
                <a:cs typeface="+mn-lt"/>
              </a:rPr>
            </a:br>
            <a:r>
              <a:rPr lang="es-ES" dirty="0"/>
              <a:t>afectar la capacidad del reservorio para capturar la variabilidad en los datos.</a:t>
            </a:r>
            <a:br>
              <a:rPr lang="es-ES" dirty="0">
                <a:cs typeface="+mn-lt"/>
              </a:rPr>
            </a:br>
            <a:r>
              <a:rPr lang="es-ES" dirty="0"/>
              <a:t>◦ La tangente hiperbólica no permite la activación dispersa [79] , lo que podría</a:t>
            </a:r>
            <a:br>
              <a:rPr lang="es-ES" dirty="0">
                <a:cs typeface="+mn-lt"/>
              </a:rPr>
            </a:br>
            <a:r>
              <a:rPr lang="es-ES" dirty="0"/>
              <a:t>limitar la capacidad del modelo para manejar datos con patrones dispersos.</a:t>
            </a:r>
            <a:br>
              <a:rPr lang="es-ES" dirty="0">
                <a:cs typeface="+mn-lt"/>
              </a:rPr>
            </a:br>
            <a:r>
              <a:rPr lang="es-ES" dirty="0" err="1"/>
              <a:t>ReLU</a:t>
            </a:r>
            <a:r>
              <a:rPr lang="es-ES" dirty="0"/>
              <a:t> (Unidad Lineal Rectificada):</a:t>
            </a:r>
            <a:br>
              <a:rPr lang="es-ES" dirty="0">
                <a:cs typeface="+mn-lt"/>
              </a:rPr>
            </a:br>
            <a:r>
              <a:rPr lang="es-ES" dirty="0"/>
              <a:t>• Ventajas:</a:t>
            </a:r>
            <a:br>
              <a:rPr lang="es-ES" dirty="0">
                <a:cs typeface="+mn-lt"/>
              </a:rPr>
            </a:br>
            <a:r>
              <a:rPr lang="es-ES" dirty="0"/>
              <a:t>◦ La </a:t>
            </a:r>
            <a:r>
              <a:rPr lang="es-ES" dirty="0" err="1"/>
              <a:t>ReLU</a:t>
            </a:r>
            <a:r>
              <a:rPr lang="es-ES" dirty="0"/>
              <a:t> proporciona una activación no lineal en la región positiva, lo que</a:t>
            </a:r>
            <a:br>
              <a:rPr lang="es-ES" dirty="0">
                <a:cs typeface="+mn-lt"/>
              </a:rPr>
            </a:br>
            <a:r>
              <a:rPr lang="es-ES" dirty="0"/>
              <a:t>puede mejorar la capacidad del reservorio para capturar señales con varia-</a:t>
            </a:r>
            <a:br>
              <a:rPr lang="es-ES" dirty="0">
                <a:cs typeface="+mn-lt"/>
              </a:rPr>
            </a:br>
            <a:r>
              <a:rPr lang="es-ES" dirty="0" err="1"/>
              <a:t>bilidad</a:t>
            </a:r>
            <a:r>
              <a:rPr lang="es-ES" dirty="0"/>
              <a:t> dinámica.</a:t>
            </a:r>
            <a:br>
              <a:rPr lang="es-ES" dirty="0">
                <a:cs typeface="+mn-lt"/>
              </a:rPr>
            </a:br>
            <a:r>
              <a:rPr lang="es-ES" dirty="0"/>
              <a:t>◦ La función </a:t>
            </a:r>
            <a:r>
              <a:rPr lang="es-ES" dirty="0" err="1"/>
              <a:t>ReLU</a:t>
            </a:r>
            <a:r>
              <a:rPr lang="es-ES" dirty="0"/>
              <a:t> permite la activación dispersa [79] , lo que podría ser</a:t>
            </a:r>
            <a:br>
              <a:rPr lang="es-ES" dirty="0">
                <a:cs typeface="+mn-lt"/>
              </a:rPr>
            </a:br>
            <a:r>
              <a:rPr lang="es-ES" dirty="0"/>
              <a:t>beneficioso para reducir la redundancia en los datos de entrada y mejorar la</a:t>
            </a:r>
            <a:br>
              <a:rPr lang="es-ES" dirty="0">
                <a:cs typeface="+mn-lt"/>
              </a:rPr>
            </a:br>
            <a:r>
              <a:rPr lang="es-ES" dirty="0"/>
              <a:t>eficiencia computacional del modelo.</a:t>
            </a:r>
            <a:br>
              <a:rPr lang="es-ES" dirty="0">
                <a:cs typeface="+mn-lt"/>
              </a:rPr>
            </a:br>
            <a:r>
              <a:rPr lang="es-ES" dirty="0"/>
              <a:t>◦ Al no sufrir de saturación en los extremos, la </a:t>
            </a:r>
            <a:r>
              <a:rPr lang="es-ES" dirty="0" err="1"/>
              <a:t>ReLU</a:t>
            </a:r>
            <a:r>
              <a:rPr lang="es-ES" dirty="0"/>
              <a:t> podría ser más efectiva</a:t>
            </a:r>
            <a:br>
              <a:rPr lang="es-ES" dirty="0">
                <a:cs typeface="+mn-lt"/>
              </a:rPr>
            </a:br>
            <a:r>
              <a:rPr lang="es-ES" dirty="0"/>
              <a:t>en la representación de señales con amplitudes variables.</a:t>
            </a:r>
            <a:br>
              <a:rPr lang="es-ES" dirty="0">
                <a:cs typeface="+mn-lt"/>
              </a:rPr>
            </a:br>
            <a:r>
              <a:rPr lang="es-ES" dirty="0"/>
              <a:t>• Desventajas:</a:t>
            </a:r>
            <a:br>
              <a:rPr lang="es-ES" dirty="0">
                <a:cs typeface="+mn-lt"/>
              </a:rPr>
            </a:br>
            <a:r>
              <a:rPr lang="es-ES" dirty="0"/>
              <a:t>◦ La </a:t>
            </a:r>
            <a:r>
              <a:rPr lang="es-ES" dirty="0" err="1"/>
              <a:t>ReLU</a:t>
            </a:r>
            <a:r>
              <a:rPr lang="es-ES" dirty="0"/>
              <a:t> puede causar el fenómeno de "neuronas muertas"(</a:t>
            </a:r>
            <a:r>
              <a:rPr lang="es-ES" dirty="0" err="1"/>
              <a:t>dead</a:t>
            </a:r>
            <a:r>
              <a:rPr lang="es-ES" dirty="0"/>
              <a:t> </a:t>
            </a:r>
            <a:r>
              <a:rPr lang="es-ES" dirty="0" err="1"/>
              <a:t>neurons</a:t>
            </a:r>
            <a:r>
              <a:rPr lang="es-ES" dirty="0"/>
              <a:t>)</a:t>
            </a:r>
            <a:br>
              <a:rPr lang="es-ES" dirty="0">
                <a:cs typeface="+mn-lt"/>
              </a:rPr>
            </a:br>
            <a:r>
              <a:rPr lang="es-ES" dirty="0"/>
              <a:t>donde las unidades de activación permanecen inactivas para entradas </a:t>
            </a:r>
            <a:r>
              <a:rPr lang="es-ES" dirty="0" err="1"/>
              <a:t>nega</a:t>
            </a:r>
            <a:r>
              <a:rPr lang="es-ES" dirty="0"/>
              <a:t>-</a:t>
            </a:r>
            <a:br>
              <a:rPr lang="es-ES" dirty="0">
                <a:cs typeface="+mn-lt"/>
              </a:rPr>
            </a:br>
            <a:r>
              <a:rPr lang="es-ES" dirty="0" err="1"/>
              <a:t>tivas</a:t>
            </a:r>
            <a:r>
              <a:rPr lang="es-ES" dirty="0"/>
              <a:t>, lo que podría afectar la dinámica del reservorio. +</a:t>
            </a:r>
          </a:p>
          <a:p>
            <a:r>
              <a:rPr lang="es-ES" dirty="0"/>
              <a:t>Capítulo 4 Página 84</a:t>
            </a:r>
            <a:br>
              <a:rPr lang="es-ES" dirty="0"/>
            </a:br>
            <a:r>
              <a:rPr lang="es-ES" dirty="0"/>
              <a:t>◦ Algunos estudios han sugerido que la </a:t>
            </a:r>
            <a:r>
              <a:rPr lang="es-ES" dirty="0" err="1"/>
              <a:t>ReLU</a:t>
            </a:r>
            <a:r>
              <a:rPr lang="es-ES" dirty="0"/>
              <a:t> puede ser más sensible al ruido</a:t>
            </a:r>
            <a:br>
              <a:rPr lang="es-ES" dirty="0"/>
            </a:br>
            <a:r>
              <a:rPr lang="es-ES" dirty="0"/>
              <a:t>en comparación con la tangente hiperbólica, lo que podría impactar la ro-</a:t>
            </a:r>
            <a:br>
              <a:rPr lang="es-ES" dirty="0"/>
            </a:br>
            <a:r>
              <a:rPr lang="es-ES" dirty="0" err="1"/>
              <a:t>bustez</a:t>
            </a:r>
            <a:r>
              <a:rPr lang="es-ES" dirty="0"/>
              <a:t> del modelo en entornos con alta variabilidad.</a:t>
            </a:r>
            <a:br>
              <a:rPr lang="es-ES" dirty="0"/>
            </a:br>
            <a:r>
              <a:rPr lang="es-ES" dirty="0"/>
              <a:t>La elección entre </a:t>
            </a:r>
            <a:r>
              <a:rPr lang="es-ES" dirty="0" err="1"/>
              <a:t>tanh</a:t>
            </a:r>
            <a:r>
              <a:rPr lang="es-ES" dirty="0"/>
              <a:t> y </a:t>
            </a:r>
            <a:r>
              <a:rPr lang="es-ES" dirty="0" err="1"/>
              <a:t>ReLU</a:t>
            </a:r>
            <a:r>
              <a:rPr lang="es-ES" dirty="0"/>
              <a:t> en </a:t>
            </a:r>
            <a:r>
              <a:rPr lang="es-ES" dirty="0" err="1"/>
              <a:t>Reservoir</a:t>
            </a:r>
            <a:r>
              <a:rPr lang="es-ES" dirty="0"/>
              <a:t> Computing depende del contexto específico</a:t>
            </a:r>
            <a:br>
              <a:rPr lang="es-ES" dirty="0"/>
            </a:br>
            <a:r>
              <a:rPr lang="es-ES" dirty="0"/>
              <a:t>del problema, la naturaleza de los datos y las características del reservorio. Es crucial</a:t>
            </a:r>
            <a:br>
              <a:rPr lang="es-ES" dirty="0"/>
            </a:br>
            <a:r>
              <a:rPr lang="es-ES" dirty="0"/>
              <a:t>realizar experimentos y ajustar los parámetros del modelo para optimizar el rendimiento</a:t>
            </a:r>
            <a:br>
              <a:rPr lang="es-ES" dirty="0"/>
            </a:br>
            <a:r>
              <a:rPr lang="es-ES" dirty="0"/>
              <a:t>en la tarea deseada.</a:t>
            </a:r>
            <a:br>
              <a:rPr lang="es-ES" dirty="0"/>
            </a:br>
            <a:r>
              <a:rPr lang="es-ES" dirty="0"/>
              <a:t>3. Capa de Salida (</a:t>
            </a:r>
            <a:r>
              <a:rPr lang="es-ES" dirty="0" err="1"/>
              <a:t>Readout</a:t>
            </a:r>
            <a:r>
              <a:rPr lang="es-ES" dirty="0"/>
              <a:t>): La capa de salida está formada por neuronas </a:t>
            </a:r>
            <a:r>
              <a:rPr lang="es-ES" dirty="0" err="1"/>
              <a:t>entrenables</a:t>
            </a:r>
            <a:br>
              <a:rPr lang="es-ES" dirty="0"/>
            </a:br>
            <a:r>
              <a:rPr lang="es-ES" dirty="0"/>
              <a:t>que reciben la información del reservorio y generan las predicciones o clasificaciones finales.</a:t>
            </a:r>
            <a:br>
              <a:rPr lang="es-ES" dirty="0"/>
            </a:br>
            <a:r>
              <a:rPr lang="es-ES" dirty="0"/>
              <a:t>y(t) = </a:t>
            </a:r>
            <a:r>
              <a:rPr lang="es-ES" dirty="0" err="1"/>
              <a:t>Woutr</a:t>
            </a:r>
            <a:r>
              <a:rPr lang="es-ES" dirty="0"/>
              <a:t>(t) + </a:t>
            </a:r>
            <a:r>
              <a:rPr lang="es-ES" dirty="0" err="1"/>
              <a:t>bout</a:t>
            </a:r>
            <a:br>
              <a:rPr lang="es-ES" dirty="0"/>
            </a:br>
            <a:r>
              <a:rPr lang="es-ES" dirty="0"/>
              <a:t>donde:</a:t>
            </a:r>
            <a:br>
              <a:rPr lang="es-ES" dirty="0"/>
            </a:br>
            <a:r>
              <a:rPr lang="es-ES" dirty="0"/>
              <a:t>y(t) es el vector de salida en el tiempo t.</a:t>
            </a:r>
            <a:br>
              <a:rPr lang="es-ES" dirty="0"/>
            </a:br>
            <a:r>
              <a:rPr lang="es-ES" dirty="0" err="1"/>
              <a:t>Wout</a:t>
            </a:r>
            <a:r>
              <a:rPr lang="es-ES" dirty="0"/>
              <a:t> es la matriz de pesos de la capa de salida.</a:t>
            </a:r>
            <a:br>
              <a:rPr lang="es-ES" dirty="0"/>
            </a:br>
            <a:r>
              <a:rPr lang="es-ES" dirty="0" err="1"/>
              <a:t>bout</a:t>
            </a:r>
            <a:r>
              <a:rPr lang="es-ES" dirty="0"/>
              <a:t> es el vector de sesgo de la capa de salida.</a:t>
            </a:r>
            <a:br>
              <a:rPr lang="es-ES" dirty="0"/>
            </a:br>
            <a:r>
              <a:rPr lang="es-ES" dirty="0"/>
              <a:t>A diferencia del reservorio, los pesos </a:t>
            </a:r>
            <a:r>
              <a:rPr lang="es-ES" dirty="0" err="1"/>
              <a:t>Wout</a:t>
            </a:r>
            <a:r>
              <a:rPr lang="es-ES" dirty="0"/>
              <a:t> en la capa de salida son </a:t>
            </a:r>
            <a:r>
              <a:rPr lang="es-ES" dirty="0" err="1"/>
              <a:t>entrenables</a:t>
            </a:r>
            <a:r>
              <a:rPr lang="es-ES" dirty="0"/>
              <a:t>. Es-</a:t>
            </a:r>
            <a:br>
              <a:rPr lang="es-ES" dirty="0"/>
            </a:br>
            <a:r>
              <a:rPr lang="es-ES" dirty="0"/>
              <a:t>te entrenamiento se realiza típicamente usando métodos de regresión lineal, lo cual es</a:t>
            </a:r>
            <a:br>
              <a:rPr lang="es-ES" dirty="0"/>
            </a:br>
            <a:r>
              <a:rPr lang="es-ES" dirty="0"/>
              <a:t>computacionalmente eficiente. La capa de salida convierte la representación interna de</a:t>
            </a:r>
            <a:br>
              <a:rPr lang="es-ES" dirty="0"/>
            </a:br>
            <a:r>
              <a:rPr lang="es-ES" dirty="0"/>
              <a:t>las señales EEG, mantenida en el reservorio, en una predicción o clasificación interpreta-</a:t>
            </a:r>
            <a:br>
              <a:rPr lang="es-ES" dirty="0"/>
            </a:br>
            <a:r>
              <a:rPr lang="es-ES" dirty="0" err="1"/>
              <a:t>ble</a:t>
            </a:r>
            <a:r>
              <a:rPr lang="es-ES" dirty="0"/>
              <a:t>. En los siguientes apartados desarrollaremos esta capa de salida más en profundidad.</a:t>
            </a:r>
            <a:br>
              <a:rPr lang="es-ES" dirty="0"/>
            </a:br>
            <a:r>
              <a:rPr lang="es-ES" dirty="0"/>
              <a:t>Justificación de la Arquitectura</a:t>
            </a:r>
            <a:br>
              <a:rPr lang="es-ES" dirty="0"/>
            </a:br>
            <a:r>
              <a:rPr lang="es-ES" dirty="0"/>
              <a:t>La arquitectura del RC ofrece varias ventajas específicas:</a:t>
            </a:r>
            <a:br>
              <a:rPr lang="es-ES" dirty="0"/>
            </a:br>
            <a:r>
              <a:rPr lang="es-ES" dirty="0"/>
              <a:t>Simplicidad y Eficiencia: La capa de entrada y el reservorio no requieren </a:t>
            </a:r>
            <a:r>
              <a:rPr lang="es-ES" dirty="0" err="1"/>
              <a:t>entrenamien</a:t>
            </a:r>
            <a:r>
              <a:rPr lang="es-ES" dirty="0"/>
              <a:t>-</a:t>
            </a:r>
            <a:br>
              <a:rPr lang="es-ES" dirty="0"/>
            </a:br>
            <a:r>
              <a:rPr lang="es-ES" dirty="0" err="1"/>
              <a:t>to</a:t>
            </a:r>
            <a:r>
              <a:rPr lang="es-ES" dirty="0"/>
              <a:t>, lo que reduce significativamente la complejidad computacional. Solo la capa de salida</a:t>
            </a:r>
            <a:br>
              <a:rPr lang="es-ES" dirty="0"/>
            </a:br>
            <a:r>
              <a:rPr lang="es-ES" dirty="0"/>
              <a:t>es </a:t>
            </a:r>
            <a:r>
              <a:rPr lang="es-ES" dirty="0" err="1"/>
              <a:t>entrenable</a:t>
            </a:r>
            <a:r>
              <a:rPr lang="es-ES" dirty="0"/>
              <a:t>, lo que simplifica el proceso de ajuste del modelo.</a:t>
            </a:r>
            <a:br>
              <a:rPr lang="es-ES" dirty="0"/>
            </a:br>
            <a:r>
              <a:rPr lang="es-ES" dirty="0"/>
              <a:t>Captura de Dinámica Temporal: Gracias a las conexiones recurrentes y de retro-</a:t>
            </a:r>
            <a:br>
              <a:rPr lang="es-ES" dirty="0"/>
            </a:br>
            <a:r>
              <a:rPr lang="es-ES" dirty="0"/>
              <a:t>alimentación en el reservorio, el RC puede capturar y modelar eficazmente la dinámica</a:t>
            </a:r>
            <a:br>
              <a:rPr lang="es-ES" dirty="0"/>
            </a:br>
            <a:r>
              <a:rPr lang="es-ES" dirty="0"/>
              <a:t>temporal de las señales EEG, que es crucial para comprender los patrones de actividad</a:t>
            </a:r>
            <a:br>
              <a:rPr lang="es-ES" dirty="0"/>
            </a:br>
            <a:r>
              <a:rPr lang="es-ES" dirty="0"/>
              <a:t>cerebral.</a:t>
            </a:r>
            <a:br>
              <a:rPr lang="es-ES" dirty="0"/>
            </a:br>
            <a:r>
              <a:rPr lang="es-ES" dirty="0"/>
              <a:t>Proyección a Espacios de Mayor Dimensión: La proyección de las señales de entrada</a:t>
            </a:r>
            <a:br>
              <a:rPr lang="es-ES" dirty="0"/>
            </a:br>
            <a:r>
              <a:rPr lang="es-ES" dirty="0"/>
              <a:t>a un espacio de mayor dimensión en el reservorio facilita la separación de características</a:t>
            </a:r>
            <a:br>
              <a:rPr lang="es-ES" dirty="0"/>
            </a:br>
            <a:r>
              <a:rPr lang="es-ES" dirty="0"/>
              <a:t>complejas y no lineales, mejorando la capacidad del modelo para distinguir entre diferentes</a:t>
            </a:r>
            <a:br>
              <a:rPr lang="es-ES" dirty="0"/>
            </a:br>
            <a:r>
              <a:rPr lang="es-ES" dirty="0"/>
              <a:t>patrones de señal.</a:t>
            </a:r>
            <a:br>
              <a:rPr lang="es-ES" dirty="0"/>
            </a:br>
            <a:r>
              <a:rPr lang="es-ES" dirty="0"/>
              <a:t>Eficiencia en la Extracción de Características: La capacidad del RC para trabajar</a:t>
            </a:r>
            <a:br>
              <a:rPr lang="es-ES" dirty="0"/>
            </a:br>
            <a:r>
              <a:rPr lang="es-ES" dirty="0"/>
              <a:t>con las señales en bruto, sin necesidad de una extracción de características previa, permite</a:t>
            </a:r>
            <a:br>
              <a:rPr lang="es-ES" dirty="0"/>
            </a:br>
            <a:r>
              <a:rPr lang="es-ES" dirty="0"/>
              <a:t>una modelización más directa y potencialmente más precisa de las señales EEG.</a:t>
            </a:r>
          </a:p>
          <a:p>
            <a:r>
              <a:rPr lang="es-ES" dirty="0"/>
              <a:t>Página 85 Capítulo 4</a:t>
            </a:r>
            <a:br>
              <a:rPr lang="es-ES" dirty="0"/>
            </a:br>
            <a:r>
              <a:rPr lang="es-ES" dirty="0"/>
              <a:t>4.5.2. </a:t>
            </a:r>
            <a:r>
              <a:rPr lang="es-ES" dirty="0" err="1"/>
              <a:t>Readout</a:t>
            </a:r>
            <a:br>
              <a:rPr lang="es-ES" dirty="0"/>
            </a:br>
            <a:r>
              <a:rPr lang="es-ES" dirty="0"/>
              <a:t>El </a:t>
            </a:r>
            <a:r>
              <a:rPr lang="es-ES" dirty="0" err="1"/>
              <a:t>framework</a:t>
            </a:r>
            <a:r>
              <a:rPr lang="es-ES" dirty="0"/>
              <a:t> a desarrollar tendrá unos modelos de </a:t>
            </a:r>
            <a:r>
              <a:rPr lang="es-ES" dirty="0" err="1"/>
              <a:t>readout</a:t>
            </a:r>
            <a:r>
              <a:rPr lang="es-ES" dirty="0"/>
              <a:t> básicos que se podrán parame-</a:t>
            </a:r>
            <a:br>
              <a:rPr lang="es-ES" dirty="0"/>
            </a:br>
            <a:r>
              <a:rPr lang="es-ES" dirty="0"/>
              <a:t>trizar como regresión lineal, regresión </a:t>
            </a:r>
            <a:r>
              <a:rPr lang="es-ES" dirty="0" err="1"/>
              <a:t>ridge</a:t>
            </a:r>
            <a:r>
              <a:rPr lang="es-ES" dirty="0"/>
              <a:t> y </a:t>
            </a:r>
            <a:r>
              <a:rPr lang="es-ES" dirty="0" err="1"/>
              <a:t>Support</a:t>
            </a:r>
            <a:r>
              <a:rPr lang="es-ES" dirty="0"/>
              <a:t> Vector </a:t>
            </a:r>
            <a:r>
              <a:rPr lang="es-ES" dirty="0" err="1"/>
              <a:t>Classifier</a:t>
            </a:r>
            <a:r>
              <a:rPr lang="es-ES" dirty="0"/>
              <a:t> (SVC). A continuación,</a:t>
            </a:r>
            <a:br>
              <a:rPr lang="es-ES" dirty="0"/>
            </a:br>
            <a:r>
              <a:rPr lang="es-ES" dirty="0"/>
              <a:t>se explican cada uno de estos métodos:</a:t>
            </a:r>
            <a:br>
              <a:rPr lang="es-ES" dirty="0"/>
            </a:br>
            <a:r>
              <a:rPr lang="es-ES" dirty="0"/>
              <a:t>Regresión Lineal: Es un método de regresión que asume una relación lineal entre las</a:t>
            </a:r>
            <a:br>
              <a:rPr lang="es-ES" dirty="0"/>
            </a:br>
            <a:r>
              <a:rPr lang="es-ES" dirty="0"/>
              <a:t>variables de entrada y la variable de salida. La ecuación general es:</a:t>
            </a:r>
            <a:br>
              <a:rPr lang="es-ES" dirty="0"/>
            </a:br>
            <a:r>
              <a:rPr lang="es-ES" dirty="0"/>
              <a:t>y = β0 + β1x1 + β2x2 + . . . + β</a:t>
            </a:r>
            <a:r>
              <a:rPr lang="es-ES" dirty="0" err="1"/>
              <a:t>nxn</a:t>
            </a:r>
            <a:br>
              <a:rPr lang="es-ES" dirty="0"/>
            </a:br>
            <a:r>
              <a:rPr lang="es-ES" dirty="0"/>
              <a:t>donde y es la variable dependiente, β0 es el intercepto, βi son los coeficientes de regresión</a:t>
            </a:r>
            <a:br>
              <a:rPr lang="es-ES" dirty="0"/>
            </a:br>
            <a:r>
              <a:rPr lang="es-ES" dirty="0"/>
              <a:t>y xi son las variables independientes.</a:t>
            </a:r>
            <a:br>
              <a:rPr lang="es-ES" dirty="0"/>
            </a:br>
            <a:r>
              <a:rPr lang="es-ES" dirty="0"/>
              <a:t>Regresión Ridge: Es una extensión de la regresión lineal que incluye una penalización</a:t>
            </a:r>
            <a:br>
              <a:rPr lang="es-ES" dirty="0"/>
            </a:br>
            <a:r>
              <a:rPr lang="es-ES" dirty="0"/>
              <a:t>para evitar el sobreajuste. La ecuación de la regresión </a:t>
            </a:r>
            <a:r>
              <a:rPr lang="es-ES" dirty="0" err="1"/>
              <a:t>ridge</a:t>
            </a:r>
            <a:r>
              <a:rPr lang="es-ES" dirty="0"/>
              <a:t> es similar a la de la regresión</a:t>
            </a:r>
            <a:br>
              <a:rPr lang="es-ES" dirty="0"/>
            </a:br>
            <a:r>
              <a:rPr lang="es-ES" dirty="0"/>
              <a:t>lineal, pero añade un término de regularización:</a:t>
            </a:r>
            <a:br>
              <a:rPr lang="es-ES" dirty="0"/>
            </a:br>
            <a:r>
              <a:rPr lang="es-ES" dirty="0"/>
              <a:t>m ́</a:t>
            </a:r>
            <a:r>
              <a:rPr lang="es-ES" dirty="0" err="1"/>
              <a:t>ın</a:t>
            </a:r>
            <a:br>
              <a:rPr lang="es-ES" dirty="0"/>
            </a:br>
            <a:r>
              <a:rPr lang="es-ES" dirty="0"/>
              <a:t>β</a:t>
            </a:r>
            <a:br>
              <a:rPr lang="es-ES" dirty="0"/>
            </a:br>
            <a:r>
              <a:rPr lang="es-ES" dirty="0"/>
              <a:t>( n∑</a:t>
            </a:r>
            <a:br>
              <a:rPr lang="es-ES" dirty="0"/>
            </a:br>
            <a:r>
              <a:rPr lang="es-ES" dirty="0"/>
              <a:t>i=1</a:t>
            </a:r>
            <a:br>
              <a:rPr lang="es-ES" dirty="0"/>
            </a:br>
            <a:r>
              <a:rPr lang="es-ES" dirty="0"/>
              <a:t>(</a:t>
            </a:r>
            <a:r>
              <a:rPr lang="es-ES" dirty="0" err="1"/>
              <a:t>yi</a:t>
            </a:r>
            <a:r>
              <a:rPr lang="es-ES" dirty="0"/>
              <a:t> − β0 −</a:t>
            </a:r>
            <a:br>
              <a:rPr lang="es-ES" dirty="0"/>
            </a:br>
            <a:r>
              <a:rPr lang="es-ES" dirty="0"/>
              <a:t>p</a:t>
            </a:r>
            <a:br>
              <a:rPr lang="es-ES" dirty="0"/>
            </a:br>
            <a:r>
              <a:rPr lang="es-ES" dirty="0"/>
              <a:t>∑</a:t>
            </a:r>
            <a:br>
              <a:rPr lang="es-ES" dirty="0"/>
            </a:br>
            <a:r>
              <a:rPr lang="es-ES" dirty="0"/>
              <a:t>j=1</a:t>
            </a:r>
            <a:br>
              <a:rPr lang="es-ES" dirty="0"/>
            </a:br>
            <a:r>
              <a:rPr lang="es-ES" dirty="0"/>
              <a:t>βj </a:t>
            </a:r>
            <a:r>
              <a:rPr lang="es-ES" dirty="0" err="1"/>
              <a:t>xij</a:t>
            </a:r>
            <a:r>
              <a:rPr lang="es-ES" dirty="0"/>
              <a:t> )2 + λ</a:t>
            </a:r>
            <a:br>
              <a:rPr lang="es-ES" dirty="0"/>
            </a:br>
            <a:r>
              <a:rPr lang="es-ES" dirty="0"/>
              <a:t>p</a:t>
            </a:r>
            <a:br>
              <a:rPr lang="es-ES" dirty="0"/>
            </a:br>
            <a:r>
              <a:rPr lang="es-ES" dirty="0"/>
              <a:t>∑</a:t>
            </a:r>
            <a:br>
              <a:rPr lang="es-ES" dirty="0"/>
            </a:br>
            <a:r>
              <a:rPr lang="es-ES" dirty="0"/>
              <a:t>j=1</a:t>
            </a:r>
            <a:br>
              <a:rPr lang="es-ES" dirty="0"/>
            </a:br>
            <a:r>
              <a:rPr lang="es-ES" dirty="0"/>
              <a:t>β2</a:t>
            </a:r>
            <a:br>
              <a:rPr lang="es-ES" dirty="0"/>
            </a:br>
            <a:r>
              <a:rPr lang="es-ES" dirty="0"/>
              <a:t>j</a:t>
            </a:r>
            <a:br>
              <a:rPr lang="es-ES" dirty="0"/>
            </a:br>
            <a:r>
              <a:rPr lang="es-ES" dirty="0"/>
              <a:t>)</a:t>
            </a:r>
            <a:br>
              <a:rPr lang="es-ES" dirty="0"/>
            </a:br>
            <a:r>
              <a:rPr lang="es-ES" dirty="0"/>
              <a:t>donde λ es el parámetro de regularización que controla el grado de penalización.</a:t>
            </a:r>
            <a:br>
              <a:rPr lang="es-ES" dirty="0"/>
            </a:br>
            <a:r>
              <a:rPr lang="es-ES" dirty="0" err="1"/>
              <a:t>Support</a:t>
            </a:r>
            <a:r>
              <a:rPr lang="es-ES" dirty="0"/>
              <a:t> Vector </a:t>
            </a:r>
            <a:r>
              <a:rPr lang="es-ES" dirty="0" err="1"/>
              <a:t>Classifier</a:t>
            </a:r>
            <a:r>
              <a:rPr lang="es-ES" dirty="0"/>
              <a:t> (SVC): Es un método de clasificación que encuentra el</a:t>
            </a:r>
            <a:br>
              <a:rPr lang="es-ES" dirty="0"/>
            </a:br>
            <a:r>
              <a:rPr lang="es-ES" dirty="0"/>
              <a:t>hiperplano óptimo que separa las clases en el espacio de características. La ecuación</a:t>
            </a:r>
            <a:br>
              <a:rPr lang="es-ES" dirty="0"/>
            </a:br>
            <a:r>
              <a:rPr lang="es-ES" dirty="0"/>
              <a:t>general del hiperplano es:</a:t>
            </a:r>
            <a:br>
              <a:rPr lang="es-ES" dirty="0"/>
            </a:br>
            <a:r>
              <a:rPr lang="es-ES" dirty="0"/>
              <a:t>f (x) = β0 +</a:t>
            </a:r>
            <a:br>
              <a:rPr lang="es-ES" dirty="0"/>
            </a:br>
            <a:r>
              <a:rPr lang="es-ES" dirty="0"/>
              <a:t>n∑</a:t>
            </a:r>
            <a:br>
              <a:rPr lang="es-ES" dirty="0"/>
            </a:br>
            <a:r>
              <a:rPr lang="es-ES" dirty="0"/>
              <a:t>i=1</a:t>
            </a:r>
            <a:br>
              <a:rPr lang="es-ES" dirty="0"/>
            </a:br>
            <a:r>
              <a:rPr lang="es-ES" dirty="0"/>
              <a:t>β</a:t>
            </a:r>
            <a:r>
              <a:rPr lang="es-ES" dirty="0" err="1"/>
              <a:t>ixi</a:t>
            </a:r>
            <a:br>
              <a:rPr lang="es-ES" dirty="0"/>
            </a:br>
            <a:r>
              <a:rPr lang="es-ES" dirty="0"/>
              <a:t>donde los coeficientes β se determinan para maximizar el margen entre las clases.</a:t>
            </a:r>
            <a:br>
              <a:rPr lang="es-ES" dirty="0"/>
            </a:br>
            <a:r>
              <a:rPr lang="es-ES" dirty="0"/>
              <a:t>Con la salida proporcionada por el RC parametrizada según los </a:t>
            </a:r>
            <a:r>
              <a:rPr lang="es-ES" dirty="0" err="1"/>
              <a:t>hiperparámetros</a:t>
            </a:r>
            <a:r>
              <a:rPr lang="es-ES" dirty="0"/>
              <a:t> que </a:t>
            </a:r>
            <a:r>
              <a:rPr lang="es-ES" dirty="0" err="1"/>
              <a:t>indi</a:t>
            </a:r>
            <a:r>
              <a:rPr lang="es-ES" dirty="0"/>
              <a:t>-</a:t>
            </a:r>
            <a:br>
              <a:rPr lang="es-ES" dirty="0"/>
            </a:br>
            <a:r>
              <a:rPr lang="es-ES" dirty="0" err="1"/>
              <a:t>quemos</a:t>
            </a:r>
            <a:r>
              <a:rPr lang="es-ES" dirty="0"/>
              <a:t>, se podrán crear </a:t>
            </a:r>
            <a:r>
              <a:rPr lang="es-ES" dirty="0" err="1"/>
              <a:t>readout</a:t>
            </a:r>
            <a:r>
              <a:rPr lang="es-ES" dirty="0"/>
              <a:t> o modelos tanto de clasificación como de </a:t>
            </a:r>
            <a:r>
              <a:rPr lang="es-ES" dirty="0" err="1"/>
              <a:t>clustering</a:t>
            </a:r>
            <a:r>
              <a:rPr lang="es-ES" dirty="0"/>
              <a:t> externos</a:t>
            </a:r>
            <a:br>
              <a:rPr lang="es-ES" dirty="0"/>
            </a:br>
            <a:r>
              <a:rPr lang="es-ES" dirty="0"/>
              <a:t>simplemente pasándoles la representación del transitorio interno del RC o todos los transitorios.</a:t>
            </a:r>
            <a:br>
              <a:rPr lang="es-ES" dirty="0"/>
            </a:br>
            <a:r>
              <a:rPr lang="es-ES" dirty="0"/>
              <a:t>Este enfoque se puede aplicar tanto para clasificación, regresión como </a:t>
            </a:r>
            <a:r>
              <a:rPr lang="es-ES" dirty="0" err="1"/>
              <a:t>clustering</a:t>
            </a:r>
            <a:r>
              <a:rPr lang="es-ES" dirty="0"/>
              <a:t>, permitiendo</a:t>
            </a:r>
            <a:br>
              <a:rPr lang="es-ES" dirty="0"/>
            </a:br>
            <a:r>
              <a:rPr lang="es-ES" dirty="0"/>
              <a:t>una gran flexibilidad en el análisis y procesamiento de las señales EEG.</a:t>
            </a:r>
            <a:br>
              <a:rPr lang="es-ES" dirty="0"/>
            </a:br>
            <a:r>
              <a:rPr lang="es-ES" dirty="0"/>
              <a:t>4.5.3. Entrenamiento del RC</a:t>
            </a:r>
            <a:br>
              <a:rPr lang="es-ES" dirty="0"/>
            </a:br>
            <a:r>
              <a:rPr lang="es-ES" dirty="0"/>
              <a:t>Las ecuaciones diferenciales que rigen el entrenamiento del RC son:</a:t>
            </a:r>
            <a:br>
              <a:rPr lang="es-ES" dirty="0"/>
            </a:br>
            <a:r>
              <a:rPr lang="es-ES" dirty="0"/>
              <a:t>x(t + 1) = f (</a:t>
            </a:r>
            <a:r>
              <a:rPr lang="es-ES" dirty="0" err="1"/>
              <a:t>Winu</a:t>
            </a:r>
            <a:r>
              <a:rPr lang="es-ES" dirty="0"/>
              <a:t>(t) + </a:t>
            </a:r>
            <a:r>
              <a:rPr lang="es-ES" dirty="0" err="1"/>
              <a:t>Wresx</a:t>
            </a:r>
            <a:r>
              <a:rPr lang="es-ES" dirty="0"/>
              <a:t>(t) + </a:t>
            </a:r>
            <a:r>
              <a:rPr lang="es-ES" dirty="0" err="1"/>
              <a:t>Wf</a:t>
            </a:r>
            <a:r>
              <a:rPr lang="es-ES" dirty="0"/>
              <a:t> </a:t>
            </a:r>
            <a:r>
              <a:rPr lang="es-ES" dirty="0" err="1"/>
              <a:t>by</a:t>
            </a:r>
            <a:r>
              <a:rPr lang="es-ES" dirty="0"/>
              <a:t>(t)) (4.1)</a:t>
            </a:r>
            <a:br>
              <a:rPr lang="es-ES" dirty="0"/>
            </a:br>
            <a:r>
              <a:rPr lang="es-ES" dirty="0"/>
              <a:t>y(t) = g(</a:t>
            </a:r>
            <a:r>
              <a:rPr lang="es-ES" dirty="0" err="1"/>
              <a:t>Woutx</a:t>
            </a:r>
            <a:r>
              <a:rPr lang="es-ES" dirty="0"/>
              <a:t>(t)) (4.2)</a:t>
            </a:r>
            <a:br>
              <a:rPr lang="es-ES" dirty="0"/>
            </a:br>
            <a:r>
              <a:rPr lang="es-ES" dirty="0"/>
              <a:t>Donde:</a:t>
            </a:r>
            <a:br>
              <a:rPr lang="es-ES" dirty="0"/>
            </a:br>
            <a:r>
              <a:rPr lang="es-ES" dirty="0"/>
              <a:t>x(t) es el estado del reservorio en el tiempo t.</a:t>
            </a:r>
            <a:br>
              <a:rPr lang="es-ES" dirty="0"/>
            </a:br>
            <a:r>
              <a:rPr lang="es-ES" dirty="0"/>
              <a:t>u(t) es la entrada en el tiempo t.</a:t>
            </a:r>
          </a:p>
          <a:p>
            <a:r>
              <a:rPr lang="es-ES" dirty="0"/>
              <a:t>Capítulo 4 Página 86</a:t>
            </a:r>
            <a:br>
              <a:rPr lang="es-ES" dirty="0"/>
            </a:br>
            <a:r>
              <a:rPr lang="es-ES" dirty="0"/>
              <a:t>y(t) es la salida en el tiempo t.</a:t>
            </a:r>
            <a:br>
              <a:rPr lang="es-ES" dirty="0"/>
            </a:br>
            <a:r>
              <a:rPr lang="es-ES" dirty="0" err="1"/>
              <a:t>Win</a:t>
            </a:r>
            <a:r>
              <a:rPr lang="es-ES" dirty="0"/>
              <a:t>, </a:t>
            </a:r>
            <a:r>
              <a:rPr lang="es-ES" dirty="0" err="1"/>
              <a:t>Wres</a:t>
            </a:r>
            <a:r>
              <a:rPr lang="es-ES" dirty="0"/>
              <a:t> y </a:t>
            </a:r>
            <a:r>
              <a:rPr lang="es-ES" dirty="0" err="1"/>
              <a:t>Wf</a:t>
            </a:r>
            <a:r>
              <a:rPr lang="es-ES" dirty="0"/>
              <a:t> b son las matrices de pesos de las conexiones de entrada, reservorio y</a:t>
            </a:r>
            <a:br>
              <a:rPr lang="es-ES" dirty="0"/>
            </a:br>
            <a:r>
              <a:rPr lang="es-ES" dirty="0"/>
              <a:t>retroalimentación, respectivamente.</a:t>
            </a:r>
            <a:br>
              <a:rPr lang="es-ES" dirty="0"/>
            </a:br>
            <a:r>
              <a:rPr lang="es-ES" dirty="0" err="1"/>
              <a:t>Wout</a:t>
            </a:r>
            <a:r>
              <a:rPr lang="es-ES" dirty="0"/>
              <a:t> es la matriz de pesos de la capa de salida.</a:t>
            </a:r>
            <a:br>
              <a:rPr lang="es-ES" dirty="0"/>
            </a:br>
            <a:r>
              <a:rPr lang="es-ES" dirty="0"/>
              <a:t>f (·) y g(·) son funciones de activación.</a:t>
            </a:r>
            <a:br>
              <a:rPr lang="es-ES" dirty="0"/>
            </a:br>
            <a:r>
              <a:rPr lang="es-ES" dirty="0"/>
              <a:t>La representación interna del RC se refiere al estado dinámico del reservorio en respuesta</a:t>
            </a:r>
            <a:br>
              <a:rPr lang="es-ES" dirty="0"/>
            </a:br>
            <a:r>
              <a:rPr lang="es-ES" dirty="0"/>
              <a:t>a las entradas. Esta representación encapsula la información temporal y espacial de las señales</a:t>
            </a:r>
            <a:br>
              <a:rPr lang="es-ES" dirty="0"/>
            </a:br>
            <a:r>
              <a:rPr lang="es-ES" dirty="0"/>
              <a:t>de entrada y es crucial para la generación de predicciones precisas por parte del modelo.</a:t>
            </a:r>
            <a:br>
              <a:rPr lang="es-ES" dirty="0"/>
            </a:br>
            <a:r>
              <a:rPr lang="es-ES" dirty="0"/>
              <a:t>4.5.4. </a:t>
            </a:r>
            <a:r>
              <a:rPr lang="es-ES" dirty="0" err="1"/>
              <a:t>Hiperparámetros</a:t>
            </a:r>
            <a:r>
              <a:rPr lang="es-ES" dirty="0"/>
              <a:t> del RC</a:t>
            </a:r>
            <a:br>
              <a:rPr lang="es-ES" dirty="0"/>
            </a:br>
            <a:r>
              <a:rPr lang="es-ES" dirty="0"/>
              <a:t>Los </a:t>
            </a:r>
            <a:r>
              <a:rPr lang="es-ES" dirty="0" err="1"/>
              <a:t>hiperparámetros</a:t>
            </a:r>
            <a:r>
              <a:rPr lang="es-ES" dirty="0"/>
              <a:t> comunes en la arquitectura del RC incluyen la cantidad de neuronas</a:t>
            </a:r>
            <a:br>
              <a:rPr lang="es-ES" dirty="0"/>
            </a:br>
            <a:r>
              <a:rPr lang="es-ES" dirty="0"/>
              <a:t>en el reservorio, la conectividad del reservorio, la función de activación, y los parámetros de</a:t>
            </a:r>
            <a:br>
              <a:rPr lang="es-ES" dirty="0"/>
            </a:br>
            <a:r>
              <a:rPr lang="es-ES" dirty="0"/>
              <a:t>regularización. Estos </a:t>
            </a:r>
            <a:r>
              <a:rPr lang="es-ES" dirty="0" err="1"/>
              <a:t>hiperparámetros</a:t>
            </a:r>
            <a:r>
              <a:rPr lang="es-ES" dirty="0"/>
              <a:t> afectan la capacidad y el rendimiento del modelo, y su</a:t>
            </a:r>
            <a:br>
              <a:rPr lang="es-ES" dirty="0"/>
            </a:br>
            <a:r>
              <a:rPr lang="es-ES" dirty="0"/>
              <a:t>selección óptima es crucial para obtener resultados satisfactorios.</a:t>
            </a:r>
            <a:br>
              <a:rPr lang="es-ES" dirty="0"/>
            </a:br>
            <a:r>
              <a:rPr lang="es-ES" dirty="0"/>
              <a:t>Ecuaciones de Estado de las Neuronas</a:t>
            </a:r>
            <a:br>
              <a:rPr lang="es-ES" dirty="0"/>
            </a:br>
            <a:r>
              <a:rPr lang="es-ES" dirty="0"/>
              <a:t>Las ecuaciones de estado de las neuronas describen cómo cambian las actividades de las</a:t>
            </a:r>
            <a:br>
              <a:rPr lang="es-ES" dirty="0"/>
            </a:br>
            <a:r>
              <a:rPr lang="es-ES" dirty="0"/>
              <a:t>neuronas en respuesta a las entradas y las conexiones sinápticas entre ellas. Por lo general,</a:t>
            </a:r>
            <a:br>
              <a:rPr lang="es-ES" dirty="0"/>
            </a:br>
            <a:r>
              <a:rPr lang="es-ES" dirty="0"/>
              <a:t>estas ecuaciones toman la forma de ecuaciones diferenciales ordinarias (ODE) o ecuaciones</a:t>
            </a:r>
            <a:br>
              <a:rPr lang="es-ES" dirty="0"/>
            </a:br>
            <a:r>
              <a:rPr lang="es-ES" dirty="0"/>
              <a:t>diferenciales estocásticas (SDE), dependiendo del modelo específico del reservorio.</a:t>
            </a:r>
            <a:br>
              <a:rPr lang="es-ES" dirty="0"/>
            </a:br>
            <a:r>
              <a:rPr lang="es-ES" dirty="0"/>
              <a:t>La forma general de una ecuación de estado de una neurona podría ser:</a:t>
            </a:r>
            <a:br>
              <a:rPr lang="es-ES" dirty="0"/>
            </a:br>
            <a:r>
              <a:rPr lang="es-ES" dirty="0" err="1"/>
              <a:t>dxi</a:t>
            </a:r>
            <a:r>
              <a:rPr lang="es-ES" dirty="0"/>
              <a:t>(t)</a:t>
            </a:r>
            <a:br>
              <a:rPr lang="es-ES" dirty="0"/>
            </a:br>
            <a:r>
              <a:rPr lang="es-ES" dirty="0" err="1"/>
              <a:t>dt</a:t>
            </a:r>
            <a:r>
              <a:rPr lang="es-ES" dirty="0"/>
              <a:t> = −xi(t) + ∑</a:t>
            </a:r>
            <a:br>
              <a:rPr lang="es-ES" dirty="0"/>
            </a:br>
            <a:r>
              <a:rPr lang="es-ES" dirty="0"/>
              <a:t>j</a:t>
            </a:r>
            <a:br>
              <a:rPr lang="es-ES" dirty="0"/>
            </a:br>
            <a:r>
              <a:rPr lang="es-ES" dirty="0" err="1"/>
              <a:t>Wij</a:t>
            </a:r>
            <a:r>
              <a:rPr lang="es-ES" dirty="0"/>
              <a:t> f (</a:t>
            </a:r>
            <a:r>
              <a:rPr lang="es-ES" dirty="0" err="1"/>
              <a:t>xj</a:t>
            </a:r>
            <a:r>
              <a:rPr lang="es-ES" dirty="0"/>
              <a:t> (t)) + </a:t>
            </a:r>
            <a:r>
              <a:rPr lang="es-ES" dirty="0" err="1"/>
              <a:t>Ii</a:t>
            </a:r>
            <a:r>
              <a:rPr lang="es-ES" dirty="0"/>
              <a:t>(t) (4.3)</a:t>
            </a:r>
            <a:br>
              <a:rPr lang="es-ES" dirty="0"/>
            </a:br>
            <a:r>
              <a:rPr lang="es-ES" dirty="0"/>
              <a:t>Donde:</a:t>
            </a:r>
            <a:br>
              <a:rPr lang="es-ES" dirty="0"/>
            </a:br>
            <a:r>
              <a:rPr lang="es-ES" dirty="0"/>
              <a:t>xi(t) es la actividad de la neurona i en el tiempo t.</a:t>
            </a:r>
            <a:br>
              <a:rPr lang="es-ES" dirty="0"/>
            </a:br>
            <a:r>
              <a:rPr lang="es-ES" dirty="0" err="1"/>
              <a:t>Wij</a:t>
            </a:r>
            <a:r>
              <a:rPr lang="es-ES" dirty="0"/>
              <a:t> es el peso sináptico entre la neurona i y la neurona j.</a:t>
            </a:r>
            <a:br>
              <a:rPr lang="es-ES" dirty="0"/>
            </a:br>
            <a:r>
              <a:rPr lang="es-ES" dirty="0"/>
              <a:t>f es una función de activación que describe cómo se transforma la actividad de entrada</a:t>
            </a:r>
            <a:br>
              <a:rPr lang="es-ES" dirty="0"/>
            </a:br>
            <a:r>
              <a:rPr lang="es-ES" dirty="0"/>
              <a:t>en la actividad de salida de la neurona.</a:t>
            </a:r>
            <a:br>
              <a:rPr lang="es-ES" dirty="0"/>
            </a:br>
            <a:r>
              <a:rPr lang="es-ES" dirty="0" err="1"/>
              <a:t>Ii</a:t>
            </a:r>
            <a:r>
              <a:rPr lang="es-ES" dirty="0"/>
              <a:t>(t) es una corriente de entrada externa a la neurona i.</a:t>
            </a:r>
            <a:br>
              <a:rPr lang="es-ES" dirty="0"/>
            </a:br>
            <a:r>
              <a:rPr lang="es-ES" dirty="0"/>
              <a:t>Los parámetros como </a:t>
            </a:r>
            <a:r>
              <a:rPr lang="es-ES" dirty="0" err="1"/>
              <a:t>Wij</a:t>
            </a:r>
            <a:r>
              <a:rPr lang="es-ES" dirty="0"/>
              <a:t> y la función de activación tienen un impacto significativo en la</a:t>
            </a:r>
            <a:br>
              <a:rPr lang="es-ES" dirty="0"/>
            </a:br>
            <a:r>
              <a:rPr lang="es-ES" dirty="0"/>
              <a:t>dinámica del reservorio.</a:t>
            </a:r>
            <a:br>
              <a:rPr lang="es-ES" dirty="0"/>
            </a:br>
            <a:r>
              <a:rPr lang="es-ES" dirty="0"/>
              <a:t>Ecuaciones de Conectividad del Reservorio</a:t>
            </a:r>
            <a:br>
              <a:rPr lang="es-ES" dirty="0"/>
            </a:br>
            <a:r>
              <a:rPr lang="es-ES" dirty="0"/>
              <a:t>Las ecuaciones de conectividad del reservorio describen cómo se conectan las neuronas den-</a:t>
            </a:r>
            <a:br>
              <a:rPr lang="es-ES" dirty="0"/>
            </a:br>
            <a:r>
              <a:rPr lang="es-ES" dirty="0" err="1"/>
              <a:t>tro</a:t>
            </a:r>
            <a:r>
              <a:rPr lang="es-ES" dirty="0"/>
              <a:t> del reservorio, es decir, la estructura de la red neuronal recurrente. Por lo general, estas</a:t>
            </a:r>
            <a:br>
              <a:rPr lang="es-ES" dirty="0"/>
            </a:br>
            <a:r>
              <a:rPr lang="es-ES" dirty="0"/>
              <a:t>ecuaciones definen las conexiones sinápticas ponderadas entre las neuronas.</a:t>
            </a:r>
          </a:p>
          <a:p>
            <a:endParaRPr lang="es-ES" dirty="0">
              <a:cs typeface="Calibri"/>
            </a:endParaRPr>
          </a:p>
          <a:p>
            <a:endParaRPr lang="es-ES" dirty="0">
              <a:cs typeface="Calibri"/>
            </a:endParaRPr>
          </a:p>
          <a:p>
            <a:r>
              <a:rPr lang="es-ES" dirty="0"/>
              <a:t>Necesidad de PCA o Tensor PCA</a:t>
            </a:r>
            <a:br>
              <a:rPr lang="es-ES" dirty="0"/>
            </a:br>
            <a:r>
              <a:rPr lang="es-ES" dirty="0"/>
              <a:t>En algunos casos, la representación interna del RC puede ser de alta dimensionalidad, lo</a:t>
            </a:r>
            <a:br>
              <a:rPr lang="es-ES" dirty="0"/>
            </a:br>
            <a:r>
              <a:rPr lang="es-ES" dirty="0"/>
              <a:t>que puede dificultar el proceso de </a:t>
            </a:r>
            <a:r>
              <a:rPr lang="es-ES" dirty="0" err="1"/>
              <a:t>readout</a:t>
            </a:r>
            <a:r>
              <a:rPr lang="es-ES" dirty="0"/>
              <a:t> y hacer que los modelos resulten en sobreajuste. Para</a:t>
            </a:r>
            <a:br>
              <a:rPr lang="es-ES" dirty="0"/>
            </a:br>
            <a:r>
              <a:rPr lang="es-ES" dirty="0"/>
              <a:t>abordar este problema, es posible emplear técnicas de reducción de dimensionalidad como PCA</a:t>
            </a:r>
            <a:br>
              <a:rPr lang="es-ES" dirty="0"/>
            </a:br>
            <a:r>
              <a:rPr lang="es-ES" dirty="0"/>
              <a:t>(Análisis de Componentes Principales) o Tensor PCA. Es fundamental crear </a:t>
            </a:r>
            <a:r>
              <a:rPr lang="es-ES" dirty="0" err="1"/>
              <a:t>hiperparámetros</a:t>
            </a:r>
            <a:br>
              <a:rPr lang="es-ES" dirty="0"/>
            </a:br>
            <a:r>
              <a:rPr lang="es-ES" dirty="0"/>
              <a:t>que controlen este proceso para asegurar una representación más manejable y eficaz de los</a:t>
            </a:r>
            <a:br>
              <a:rPr lang="es-ES" dirty="0"/>
            </a:br>
            <a:r>
              <a:rPr lang="es-ES" dirty="0"/>
              <a:t>datos.</a:t>
            </a:r>
            <a:br>
              <a:rPr lang="es-ES" dirty="0"/>
            </a:br>
            <a:r>
              <a:rPr lang="es-ES" dirty="0"/>
              <a:t>PCA (Análisis de Componentes Principales)</a:t>
            </a:r>
            <a:br>
              <a:rPr lang="es-ES" dirty="0"/>
            </a:br>
            <a:r>
              <a:rPr lang="es-ES" dirty="0"/>
              <a:t>PCA es una técnica estadística que transforma los datos originales en un conjunto de </a:t>
            </a:r>
            <a:r>
              <a:rPr lang="es-ES" dirty="0" err="1"/>
              <a:t>com</a:t>
            </a:r>
            <a:r>
              <a:rPr lang="es-ES" dirty="0"/>
              <a:t>-</a:t>
            </a:r>
            <a:br>
              <a:rPr lang="es-ES" dirty="0"/>
            </a:br>
            <a:r>
              <a:rPr lang="es-ES" dirty="0"/>
              <a:t>ponentes principales ortogonales que explican la mayor variabilidad posible. Matemáticamente,</a:t>
            </a:r>
            <a:br>
              <a:rPr lang="es-ES" dirty="0"/>
            </a:br>
            <a:r>
              <a:rPr lang="es-ES" dirty="0"/>
              <a:t>PCA se define como:</a:t>
            </a:r>
            <a:br>
              <a:rPr lang="es-ES" dirty="0"/>
            </a:br>
            <a:r>
              <a:rPr lang="es-ES" dirty="0"/>
              <a:t>X = UΣVT</a:t>
            </a:r>
            <a:br>
              <a:rPr lang="es-ES" dirty="0"/>
            </a:br>
            <a:r>
              <a:rPr lang="es-ES" dirty="0"/>
              <a:t>donde X es la matriz de datos original, U y V son matrices ortogonales y Σ es una matriz</a:t>
            </a:r>
            <a:br>
              <a:rPr lang="es-ES" dirty="0"/>
            </a:br>
            <a:r>
              <a:rPr lang="es-ES" dirty="0"/>
              <a:t>diagonal con los valores singulares. La transformación de PCA se realiza seleccionando los</a:t>
            </a:r>
            <a:br>
              <a:rPr lang="es-ES" dirty="0"/>
            </a:br>
            <a:r>
              <a:rPr lang="es-ES" dirty="0"/>
              <a:t>primeros k componentes principales que explican la mayor parte de la varianza en los datos.</a:t>
            </a:r>
            <a:br>
              <a:rPr lang="es-ES" dirty="0"/>
            </a:br>
            <a:r>
              <a:rPr lang="es-ES" dirty="0"/>
              <a:t>Tensor PCA</a:t>
            </a:r>
            <a:br>
              <a:rPr lang="es-ES" dirty="0"/>
            </a:br>
            <a:r>
              <a:rPr lang="es-ES" dirty="0"/>
              <a:t>Tensor PCA es una extensión de PCA que se aplica a datos multidimensionales (tensores)</a:t>
            </a:r>
            <a:br>
              <a:rPr lang="es-ES" dirty="0"/>
            </a:br>
            <a:r>
              <a:rPr lang="es-ES" dirty="0"/>
              <a:t>en lugar de matrices. Esta técnica es útil para manejar la estructura inherente de los datos en</a:t>
            </a:r>
            <a:br>
              <a:rPr lang="es-ES" dirty="0"/>
            </a:br>
            <a:r>
              <a:rPr lang="es-ES" dirty="0"/>
              <a:t>múltiples dimensiones. La descomposición en componentes principales de un tensor X se puede</a:t>
            </a:r>
            <a:br>
              <a:rPr lang="es-ES" dirty="0"/>
            </a:br>
            <a:r>
              <a:rPr lang="es-ES" dirty="0"/>
              <a:t>definir como:</a:t>
            </a:r>
            <a:br>
              <a:rPr lang="es-ES" dirty="0"/>
            </a:br>
            <a:r>
              <a:rPr lang="es-ES" dirty="0"/>
              <a:t>X = G ×1 U(1) ×2 U(2) ×3 · · · ×n U(n)</a:t>
            </a:r>
            <a:br>
              <a:rPr lang="es-ES" dirty="0"/>
            </a:br>
            <a:r>
              <a:rPr lang="es-ES" dirty="0"/>
              <a:t>donde G es el núcleo del tensor y U(i) son matrices ortogonales correspondientes a cada</a:t>
            </a:r>
            <a:br>
              <a:rPr lang="es-ES" dirty="0"/>
            </a:br>
            <a:r>
              <a:rPr lang="es-ES" dirty="0"/>
              <a:t>modo del tensor.</a:t>
            </a:r>
            <a:br>
              <a:rPr lang="es-ES" dirty="0"/>
            </a:br>
            <a:r>
              <a:rPr lang="es-ES" dirty="0"/>
              <a:t>El uso de PCA o Tensor PCA permite reducir la dimensionalidad de la representación</a:t>
            </a:r>
            <a:br>
              <a:rPr lang="es-ES" dirty="0"/>
            </a:br>
            <a:r>
              <a:rPr lang="es-ES" dirty="0"/>
              <a:t>interna del RC, facilitando el proceso de </a:t>
            </a:r>
            <a:r>
              <a:rPr lang="es-ES" dirty="0" err="1"/>
              <a:t>readout</a:t>
            </a:r>
            <a:r>
              <a:rPr lang="es-ES" dirty="0"/>
              <a:t> y mejorando la eficiencia del modelo. La</a:t>
            </a:r>
            <a:br>
              <a:rPr lang="es-ES" dirty="0"/>
            </a:br>
            <a:r>
              <a:rPr lang="es-ES" dirty="0"/>
              <a:t>elección entre PCA y Tensor PCA depende de la naturaleza y dimensionalidad de los datos, así</a:t>
            </a:r>
            <a:br>
              <a:rPr lang="es-ES" dirty="0"/>
            </a:br>
            <a:r>
              <a:rPr lang="es-ES" dirty="0"/>
              <a:t>como de los requisitos específicos del análisis.</a:t>
            </a:r>
            <a:br>
              <a:rPr lang="es-ES" dirty="0"/>
            </a:br>
            <a:r>
              <a:rPr lang="es-ES" dirty="0"/>
              <a:t>En esta sección, proporcionamos una descripción detallada de los datos utilizados en nuestro</a:t>
            </a:r>
            <a:br>
              <a:rPr lang="es-ES" dirty="0"/>
            </a:br>
            <a:r>
              <a:rPr lang="es-ES" dirty="0"/>
              <a:t>estudio, incluyendo su origen, método de recolección y procesamiento previo. Además, </a:t>
            </a:r>
            <a:r>
              <a:rPr lang="es-ES" dirty="0" err="1"/>
              <a:t>discuti</a:t>
            </a:r>
            <a:r>
              <a:rPr lang="es-ES" dirty="0"/>
              <a:t>-</a:t>
            </a:r>
            <a:br>
              <a:rPr lang="es-ES" dirty="0"/>
            </a:br>
            <a:r>
              <a:rPr lang="es-ES" dirty="0" err="1"/>
              <a:t>mos</a:t>
            </a:r>
            <a:r>
              <a:rPr lang="es-ES" dirty="0"/>
              <a:t> la importancia y relevancia de estos datos para nuestra investigación.</a:t>
            </a:r>
          </a:p>
          <a:p>
            <a:br>
              <a:rPr lang="en-US" dirty="0"/>
            </a:br>
            <a:endParaRPr lang="en-US" dirty="0"/>
          </a:p>
          <a:p>
            <a:endParaRPr lang="es-ES" dirty="0">
              <a:cs typeface="Calibri"/>
            </a:endParaRP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7</a:t>
            </a:fld>
            <a:endParaRPr lang="es-CO" dirty="0"/>
          </a:p>
        </p:txBody>
      </p:sp>
    </p:spTree>
    <p:extLst>
      <p:ext uri="{BB962C8B-B14F-4D97-AF65-F5344CB8AC3E}">
        <p14:creationId xmlns:p14="http://schemas.microsoft.com/office/powerpoint/2010/main" val="2052162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1. Cantidad de Neuronas en el Reservorio (N ): La cantidad de neuronas en el reservo-</a:t>
            </a:r>
            <a:br>
              <a:rPr lang="es-ES" dirty="0">
                <a:cs typeface="+mn-lt"/>
              </a:rPr>
            </a:br>
            <a:r>
              <a:rPr lang="es-ES" dirty="0"/>
              <a:t>rio afecta la dimensionalidad del estado del reservorio x(t) en las ecuaciones diferenciales</a:t>
            </a:r>
            <a:br>
              <a:rPr lang="es-ES" dirty="0">
                <a:cs typeface="+mn-lt"/>
              </a:rPr>
            </a:br>
            <a:r>
              <a:rPr lang="es-ES" dirty="0"/>
              <a:t>del RC. Matemáticamente, podemos representarlo como:</a:t>
            </a:r>
            <a:br>
              <a:rPr lang="es-ES" dirty="0">
                <a:cs typeface="+mn-lt"/>
              </a:rPr>
            </a:br>
            <a:r>
              <a:rPr lang="es-ES" dirty="0"/>
              <a:t>x(t) ∈ RN</a:t>
            </a:r>
            <a:br>
              <a:rPr lang="es-ES" dirty="0">
                <a:cs typeface="+mn-lt"/>
              </a:rPr>
            </a:br>
            <a:r>
              <a:rPr lang="es-ES" dirty="0"/>
              <a:t>Donde N es el número de neuronas en el reservorio.</a:t>
            </a:r>
            <a:br>
              <a:rPr lang="es-ES" dirty="0">
                <a:cs typeface="+mn-lt"/>
              </a:rPr>
            </a:br>
            <a:r>
              <a:rPr lang="es-ES" dirty="0"/>
              <a:t>2. Conectividad del Reservorio (</a:t>
            </a:r>
            <a:r>
              <a:rPr lang="es-ES" dirty="0" err="1"/>
              <a:t>Wres</a:t>
            </a:r>
            <a:r>
              <a:rPr lang="es-ES" dirty="0"/>
              <a:t> y </a:t>
            </a:r>
            <a:r>
              <a:rPr lang="es-ES" dirty="0" err="1"/>
              <a:t>Wf</a:t>
            </a:r>
            <a:r>
              <a:rPr lang="es-ES" dirty="0"/>
              <a:t> b): La conectividad del reservorio influye en</a:t>
            </a:r>
            <a:br>
              <a:rPr lang="es-ES" dirty="0">
                <a:cs typeface="+mn-lt"/>
              </a:rPr>
            </a:br>
            <a:r>
              <a:rPr lang="es-ES" dirty="0"/>
              <a:t>las matrices de peso </a:t>
            </a:r>
            <a:r>
              <a:rPr lang="es-ES" dirty="0" err="1"/>
              <a:t>Wres</a:t>
            </a:r>
            <a:r>
              <a:rPr lang="es-ES" dirty="0"/>
              <a:t> y </a:t>
            </a:r>
            <a:r>
              <a:rPr lang="es-ES" dirty="0" err="1"/>
              <a:t>Wf</a:t>
            </a:r>
            <a:r>
              <a:rPr lang="es-ES" dirty="0"/>
              <a:t> b en las ecuaciones diferenciales del RC. Estas matrices</a:t>
            </a:r>
            <a:br>
              <a:rPr lang="es-ES" dirty="0">
                <a:cs typeface="+mn-lt"/>
              </a:rPr>
            </a:br>
            <a:r>
              <a:rPr lang="es-ES" dirty="0"/>
              <a:t>definen cómo las neuronas están conectadas entre sí. Podemos expresarlo como:</a:t>
            </a:r>
            <a:br>
              <a:rPr lang="es-ES" dirty="0">
                <a:cs typeface="+mn-lt"/>
              </a:rPr>
            </a:br>
            <a:r>
              <a:rPr lang="es-ES" dirty="0" err="1"/>
              <a:t>Wres</a:t>
            </a:r>
            <a:r>
              <a:rPr lang="es-ES" dirty="0"/>
              <a:t> y </a:t>
            </a:r>
            <a:r>
              <a:rPr lang="es-ES" dirty="0" err="1"/>
              <a:t>Wf</a:t>
            </a:r>
            <a:r>
              <a:rPr lang="es-ES" dirty="0"/>
              <a:t> b dependen de la conectividad del reservorio</a:t>
            </a:r>
          </a:p>
          <a:p>
            <a:r>
              <a:rPr lang="es-ES" dirty="0"/>
              <a:t>Capítulo 4 Página 90</a:t>
            </a:r>
            <a:br>
              <a:rPr lang="es-ES" dirty="0">
                <a:cs typeface="+mn-lt"/>
              </a:rPr>
            </a:br>
            <a:r>
              <a:rPr lang="es-ES" dirty="0"/>
              <a:t>Donde </a:t>
            </a:r>
            <a:r>
              <a:rPr lang="es-ES" dirty="0" err="1"/>
              <a:t>Wres</a:t>
            </a:r>
            <a:r>
              <a:rPr lang="es-ES" dirty="0"/>
              <a:t> es la matriz de pesos que representa las conexiones entre las neuronas dentro</a:t>
            </a:r>
            <a:br>
              <a:rPr lang="es-ES" dirty="0">
                <a:cs typeface="+mn-lt"/>
              </a:rPr>
            </a:br>
            <a:r>
              <a:rPr lang="es-ES" dirty="0"/>
              <a:t>del reservorio, y </a:t>
            </a:r>
            <a:r>
              <a:rPr lang="es-ES" dirty="0" err="1"/>
              <a:t>Wf</a:t>
            </a:r>
            <a:r>
              <a:rPr lang="es-ES" dirty="0"/>
              <a:t> b es la matriz de pesos que representa las conexiones de </a:t>
            </a:r>
            <a:r>
              <a:rPr lang="es-ES" dirty="0" err="1"/>
              <a:t>retroalimen</a:t>
            </a:r>
            <a:r>
              <a:rPr lang="es-ES" dirty="0"/>
              <a:t>-</a:t>
            </a:r>
            <a:br>
              <a:rPr lang="es-ES" dirty="0">
                <a:cs typeface="+mn-lt"/>
              </a:rPr>
            </a:br>
            <a:r>
              <a:rPr lang="es-ES" dirty="0" err="1"/>
              <a:t>tación</a:t>
            </a:r>
            <a:r>
              <a:rPr lang="es-ES" dirty="0"/>
              <a:t>.</a:t>
            </a:r>
            <a:br>
              <a:rPr lang="es-ES" dirty="0">
                <a:cs typeface="+mn-lt"/>
              </a:rPr>
            </a:br>
            <a:r>
              <a:rPr lang="es-ES" dirty="0"/>
              <a:t>3. Función de Activación (f (·)): La función de activación f (·) controla la no linealidad de</a:t>
            </a:r>
            <a:br>
              <a:rPr lang="es-ES" dirty="0">
                <a:cs typeface="+mn-lt"/>
              </a:rPr>
            </a:br>
            <a:r>
              <a:rPr lang="es-ES" dirty="0"/>
              <a:t>las dinámicas del reservorio en las ecuaciones diferenciales del RC. Podemos relacionarlo</a:t>
            </a:r>
            <a:br>
              <a:rPr lang="es-ES" dirty="0">
                <a:cs typeface="+mn-lt"/>
              </a:rPr>
            </a:br>
            <a:r>
              <a:rPr lang="es-ES" dirty="0"/>
              <a:t>como:</a:t>
            </a:r>
            <a:br>
              <a:rPr lang="es-ES" dirty="0">
                <a:cs typeface="+mn-lt"/>
              </a:rPr>
            </a:br>
            <a:r>
              <a:rPr lang="es-ES" dirty="0"/>
              <a:t>La elección de f (·) afecta la transformación de la entrada en la salida del reservorio</a:t>
            </a:r>
            <a:br>
              <a:rPr lang="es-ES" dirty="0">
                <a:cs typeface="+mn-lt"/>
              </a:rPr>
            </a:br>
            <a:r>
              <a:rPr lang="es-ES" dirty="0"/>
              <a:t>4. Parámetros de Regularización: Los parámetros de regularización ayudan a controlar</a:t>
            </a:r>
            <a:br>
              <a:rPr lang="es-ES" dirty="0">
                <a:cs typeface="+mn-lt"/>
              </a:rPr>
            </a:br>
            <a:r>
              <a:rPr lang="es-ES" dirty="0"/>
              <a:t>la complejidad del modelo y pueden influir en las matrices de peso del reservorio y de</a:t>
            </a:r>
            <a:br>
              <a:rPr lang="es-ES" dirty="0">
                <a:cs typeface="+mn-lt"/>
              </a:rPr>
            </a:br>
            <a:r>
              <a:rPr lang="es-ES" dirty="0"/>
              <a:t>salida en las ecuaciones de entrenamiento del RC. Podemos expresarlo como:</a:t>
            </a:r>
            <a:br>
              <a:rPr lang="es-ES" dirty="0">
                <a:cs typeface="+mn-lt"/>
              </a:rPr>
            </a:br>
            <a:r>
              <a:rPr lang="es-ES" dirty="0"/>
              <a:t>Los parámetros de regularización influyen en </a:t>
            </a:r>
            <a:r>
              <a:rPr lang="es-ES" dirty="0" err="1"/>
              <a:t>Wres</a:t>
            </a:r>
            <a:r>
              <a:rPr lang="es-ES" dirty="0"/>
              <a:t> y </a:t>
            </a:r>
            <a:r>
              <a:rPr lang="es-ES" dirty="0" err="1"/>
              <a:t>Wout</a:t>
            </a:r>
            <a:br>
              <a:rPr lang="es-ES" dirty="0">
                <a:cs typeface="+mn-lt"/>
              </a:rPr>
            </a:br>
            <a:r>
              <a:rPr lang="es-ES" dirty="0"/>
              <a:t>Donde </a:t>
            </a:r>
            <a:r>
              <a:rPr lang="es-ES" dirty="0" err="1"/>
              <a:t>Wout</a:t>
            </a:r>
            <a:r>
              <a:rPr lang="es-ES" dirty="0"/>
              <a:t> es la matriz de pesos que transforma las actividades del reservorio en la</a:t>
            </a:r>
            <a:br>
              <a:rPr lang="es-ES" dirty="0">
                <a:cs typeface="+mn-lt"/>
              </a:rPr>
            </a:br>
            <a:r>
              <a:rPr lang="es-ES" dirty="0"/>
              <a:t>salida del sistema.</a:t>
            </a:r>
            <a:br>
              <a:rPr lang="es-ES" dirty="0">
                <a:cs typeface="+mn-lt"/>
              </a:rPr>
            </a:br>
            <a:r>
              <a:rPr lang="es-ES" dirty="0"/>
              <a:t>5. Parámetro de Fuga (α): El parámetro de fuga controla la tasa a la que la actividad de</a:t>
            </a:r>
            <a:br>
              <a:rPr lang="es-ES" dirty="0">
                <a:cs typeface="+mn-lt"/>
              </a:rPr>
            </a:br>
            <a:r>
              <a:rPr lang="es-ES" dirty="0"/>
              <a:t>las neuronas en el reservorio decae con el tiempo. Matemáticamente, este parámetro se</a:t>
            </a:r>
            <a:br>
              <a:rPr lang="es-ES" dirty="0">
                <a:cs typeface="+mn-lt"/>
              </a:rPr>
            </a:br>
            <a:r>
              <a:rPr lang="es-ES" dirty="0"/>
              <a:t>incluye en las ecuaciones de estado de las neuronas recurrentes como un término de fuga.</a:t>
            </a:r>
            <a:br>
              <a:rPr lang="es-ES" dirty="0">
                <a:cs typeface="+mn-lt"/>
              </a:rPr>
            </a:br>
            <a:r>
              <a:rPr lang="es-ES" dirty="0"/>
              <a:t>Se puede expresar como:</a:t>
            </a:r>
            <a:br>
              <a:rPr lang="es-ES" dirty="0">
                <a:cs typeface="+mn-lt"/>
              </a:rPr>
            </a:br>
            <a:r>
              <a:rPr lang="es-ES" dirty="0" err="1"/>
              <a:t>dxi</a:t>
            </a:r>
            <a:r>
              <a:rPr lang="es-ES" dirty="0"/>
              <a:t>(t)</a:t>
            </a:r>
            <a:br>
              <a:rPr lang="es-ES" dirty="0">
                <a:cs typeface="+mn-lt"/>
              </a:rPr>
            </a:br>
            <a:r>
              <a:rPr lang="es-ES" dirty="0" err="1"/>
              <a:t>dt</a:t>
            </a:r>
            <a:r>
              <a:rPr lang="es-ES" dirty="0"/>
              <a:t> = −αxi(t) + ∑</a:t>
            </a:r>
            <a:br>
              <a:rPr lang="es-ES" dirty="0">
                <a:cs typeface="+mn-lt"/>
              </a:rPr>
            </a:br>
            <a:r>
              <a:rPr lang="es-ES" dirty="0"/>
              <a:t>j</a:t>
            </a:r>
            <a:br>
              <a:rPr lang="es-ES" dirty="0">
                <a:cs typeface="+mn-lt"/>
              </a:rPr>
            </a:br>
            <a:r>
              <a:rPr lang="es-ES" dirty="0" err="1"/>
              <a:t>Wij</a:t>
            </a:r>
            <a:r>
              <a:rPr lang="es-ES" dirty="0"/>
              <a:t> f (</a:t>
            </a:r>
            <a:r>
              <a:rPr lang="es-ES" dirty="0" err="1"/>
              <a:t>xj</a:t>
            </a:r>
            <a:r>
              <a:rPr lang="es-ES" dirty="0"/>
              <a:t> (t)) + </a:t>
            </a:r>
            <a:r>
              <a:rPr lang="es-ES" dirty="0" err="1"/>
              <a:t>Ii</a:t>
            </a:r>
            <a:r>
              <a:rPr lang="es-ES" dirty="0"/>
              <a:t>(t)</a:t>
            </a:r>
            <a:br>
              <a:rPr lang="es-ES" dirty="0">
                <a:cs typeface="+mn-lt"/>
              </a:rPr>
            </a:br>
            <a:r>
              <a:rPr lang="es-ES" dirty="0"/>
              <a:t>Donde α representa el parámetro de fuga.</a:t>
            </a:r>
            <a:br>
              <a:rPr lang="es-ES" dirty="0">
                <a:cs typeface="+mn-lt"/>
              </a:rPr>
            </a:br>
            <a:r>
              <a:rPr lang="es-ES" dirty="0"/>
              <a:t>6. Parámetro de Ruido (σ): El parámetro de ruido introduce una componente estocástica</a:t>
            </a:r>
            <a:br>
              <a:rPr lang="es-ES" dirty="0">
                <a:cs typeface="+mn-lt"/>
              </a:rPr>
            </a:br>
            <a:r>
              <a:rPr lang="es-ES" dirty="0"/>
              <a:t>en las ecuaciones de estado de las neuronas, lo que puede ayudar a mejorar la capacidad</a:t>
            </a:r>
            <a:br>
              <a:rPr lang="es-ES" dirty="0">
                <a:cs typeface="+mn-lt"/>
              </a:rPr>
            </a:br>
            <a:r>
              <a:rPr lang="es-ES" dirty="0"/>
              <a:t>del modelo para generalizar a nuevos datos y prevenir el sobreajuste. Matemáticamente,</a:t>
            </a:r>
            <a:br>
              <a:rPr lang="es-ES" dirty="0">
                <a:cs typeface="+mn-lt"/>
              </a:rPr>
            </a:br>
            <a:r>
              <a:rPr lang="es-ES" dirty="0"/>
              <a:t>este parámetro se agrega como una fuente de ruido en las ecuaciones de estado de las</a:t>
            </a:r>
            <a:br>
              <a:rPr lang="es-ES" dirty="0">
                <a:cs typeface="+mn-lt"/>
              </a:rPr>
            </a:br>
            <a:r>
              <a:rPr lang="es-ES" dirty="0"/>
              <a:t>neuronas, y puede tener la forma de una señal de ruido blanco gaussiano. La ecuación de</a:t>
            </a:r>
            <a:br>
              <a:rPr lang="es-ES" dirty="0">
                <a:cs typeface="+mn-lt"/>
              </a:rPr>
            </a:br>
            <a:r>
              <a:rPr lang="es-ES" dirty="0"/>
              <a:t>estado modificada con el parámetro de ruido se ve así:</a:t>
            </a:r>
            <a:br>
              <a:rPr lang="es-ES" dirty="0">
                <a:cs typeface="+mn-lt"/>
              </a:rPr>
            </a:br>
            <a:r>
              <a:rPr lang="es-ES" dirty="0" err="1"/>
              <a:t>dxi</a:t>
            </a:r>
            <a:r>
              <a:rPr lang="es-ES" dirty="0"/>
              <a:t>(t)</a:t>
            </a:r>
            <a:br>
              <a:rPr lang="es-ES" dirty="0">
                <a:cs typeface="+mn-lt"/>
              </a:rPr>
            </a:br>
            <a:r>
              <a:rPr lang="es-ES" dirty="0" err="1"/>
              <a:t>dt</a:t>
            </a:r>
            <a:r>
              <a:rPr lang="es-ES" dirty="0"/>
              <a:t> = −xi(t) + ∑</a:t>
            </a:r>
            <a:br>
              <a:rPr lang="es-ES" dirty="0">
                <a:cs typeface="+mn-lt"/>
              </a:rPr>
            </a:br>
            <a:r>
              <a:rPr lang="es-ES" dirty="0"/>
              <a:t>j</a:t>
            </a:r>
            <a:br>
              <a:rPr lang="es-ES" dirty="0">
                <a:cs typeface="+mn-lt"/>
              </a:rPr>
            </a:br>
            <a:r>
              <a:rPr lang="es-ES" dirty="0" err="1"/>
              <a:t>Wij</a:t>
            </a:r>
            <a:r>
              <a:rPr lang="es-ES" dirty="0"/>
              <a:t> f (</a:t>
            </a:r>
            <a:r>
              <a:rPr lang="es-ES" dirty="0" err="1"/>
              <a:t>xj</a:t>
            </a:r>
            <a:r>
              <a:rPr lang="es-ES" dirty="0"/>
              <a:t> (t)) + </a:t>
            </a:r>
            <a:r>
              <a:rPr lang="es-ES" dirty="0" err="1"/>
              <a:t>Ii</a:t>
            </a:r>
            <a:r>
              <a:rPr lang="es-ES" dirty="0"/>
              <a:t>(t) + </a:t>
            </a:r>
            <a:r>
              <a:rPr lang="es-ES" dirty="0" err="1"/>
              <a:t>σξ</a:t>
            </a:r>
            <a:r>
              <a:rPr lang="es-ES" dirty="0"/>
              <a:t>(t)</a:t>
            </a:r>
            <a:br>
              <a:rPr lang="es-ES" dirty="0">
                <a:cs typeface="+mn-lt"/>
              </a:rPr>
            </a:br>
            <a:r>
              <a:rPr lang="es-ES" dirty="0"/>
              <a:t>Donde σ representa el parámetro de ruido y ξ(t) es una variable aleatoria que sigue una</a:t>
            </a:r>
            <a:br>
              <a:rPr lang="es-ES" dirty="0">
                <a:cs typeface="+mn-lt"/>
              </a:rPr>
            </a:br>
            <a:r>
              <a:rPr lang="es-ES" dirty="0"/>
              <a:t>distribución gaussiana con media cero y varianza unitaria.</a:t>
            </a:r>
            <a:br>
              <a:rPr lang="es-ES" dirty="0">
                <a:cs typeface="+mn-lt"/>
              </a:rPr>
            </a:br>
            <a:r>
              <a:rPr lang="es-ES" dirty="0"/>
              <a:t>Los parámetros de fuga y el parámetro de ruido, son importantes para ajustar la dinámica</a:t>
            </a:r>
            <a:br>
              <a:rPr lang="es-ES" dirty="0">
                <a:cs typeface="+mn-lt"/>
              </a:rPr>
            </a:br>
            <a:r>
              <a:rPr lang="es-ES" dirty="0"/>
              <a:t>del reservorio y la capacidad del modelo para manejar la incertidumbre en los datos de entrada.</a:t>
            </a:r>
            <a:br>
              <a:rPr lang="es-ES" dirty="0">
                <a:cs typeface="+mn-lt"/>
              </a:rPr>
            </a:br>
            <a:r>
              <a:rPr lang="es-ES" dirty="0"/>
              <a:t>Su inclusión en las ecuaciones diferenciales del </a:t>
            </a:r>
            <a:r>
              <a:rPr lang="es-ES" dirty="0" err="1"/>
              <a:t>Reservoir</a:t>
            </a:r>
            <a:r>
              <a:rPr lang="es-ES" dirty="0"/>
              <a:t> Computing amplía la capacidad del</a:t>
            </a:r>
            <a:br>
              <a:rPr lang="es-ES" dirty="0">
                <a:cs typeface="+mn-lt"/>
              </a:rPr>
            </a:br>
            <a:r>
              <a:rPr lang="es-ES" dirty="0"/>
              <a:t>modelo para capturar la complejidad de los datos y mejorar el rendimiento general del sistema</a:t>
            </a:r>
            <a:endParaRPr lang="es-ES" dirty="0">
              <a:cs typeface="Calibri"/>
            </a:endParaRPr>
          </a:p>
          <a:p>
            <a:endParaRPr lang="es-ES" dirty="0">
              <a:cs typeface="Calibri"/>
            </a:endParaRP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8</a:t>
            </a:fld>
            <a:endParaRPr lang="es-CO" dirty="0"/>
          </a:p>
        </p:txBody>
      </p:sp>
    </p:spTree>
    <p:extLst>
      <p:ext uri="{BB962C8B-B14F-4D97-AF65-F5344CB8AC3E}">
        <p14:creationId xmlns:p14="http://schemas.microsoft.com/office/powerpoint/2010/main" val="4246353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9</a:t>
            </a:fld>
            <a:endParaRPr lang="es-CO" dirty="0"/>
          </a:p>
        </p:txBody>
      </p:sp>
    </p:spTree>
    <p:extLst>
      <p:ext uri="{BB962C8B-B14F-4D97-AF65-F5344CB8AC3E}">
        <p14:creationId xmlns:p14="http://schemas.microsoft.com/office/powerpoint/2010/main" val="1618821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resultados de las gráficas de recurrencia revelan diferencias significativas entre jóvenes y mayores, indicando una mayor coherencia y regularidad en los patrones de actividad cerebral de los jóvenes, representados por gráficos más densos y oscuros. Esto sugiere una sincronización más eficiente en la actividad neuronal de los jóvenes, posiblemente asociada con una comunicación neuronal más eficaz y procesos cognitivos mejor estructurados. Por el contrario, los mayores muestran gráficos de recurrencia menos densos o más claros, lo que refleja una actividad cerebral más variable y menos predecible, con cambios más frecuentes en los estados neuronales.</a:t>
            </a:r>
          </a:p>
          <a:p>
            <a:endParaRPr lang="es-ES" dirty="0"/>
          </a:p>
          <a:p>
            <a:r>
              <a:rPr lang="es-ES" dirty="0"/>
              <a:t>Esta diferencia en la dinámica neuronal entre grupos etarios podría explicar la variabilidad observada en el potencial de memoria entre jóvenes y mayores (figura 5.21). La alta variabilidad en los jóvenes puede atribuirse a diferencias en la plasticidad neuronal y la adaptabilidad cerebral, mientras que en los mayores, la relativa homogeneidad puede ser resultado de una mayor reserva cognitiva y experiencia acumulada a lo largo de la vida. Estos hallazgos subrayan la importancia de considerar tanto factores neurobiológicos como ambientales al explorar las diferencias en la capacidad de memoria entre diferentes grupos etarios.</a:t>
            </a: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10</a:t>
            </a:fld>
            <a:endParaRPr lang="es-CO" dirty="0"/>
          </a:p>
        </p:txBody>
      </p:sp>
    </p:spTree>
    <p:extLst>
      <p:ext uri="{BB962C8B-B14F-4D97-AF65-F5344CB8AC3E}">
        <p14:creationId xmlns:p14="http://schemas.microsoft.com/office/powerpoint/2010/main" val="3071029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4" name="3 Rectángulo"/>
          <p:cNvSpPr/>
          <p:nvPr/>
        </p:nvSpPr>
        <p:spPr>
          <a:xfrm flipV="1">
            <a:off x="5410200" y="3810000"/>
            <a:ext cx="37338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5" name="4 Rectángulo"/>
          <p:cNvSpPr/>
          <p:nvPr/>
        </p:nvSpPr>
        <p:spPr>
          <a:xfrm flipV="1">
            <a:off x="5410200" y="3897313"/>
            <a:ext cx="37338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6" name="5 Rectángulo"/>
          <p:cNvSpPr/>
          <p:nvPr/>
        </p:nvSpPr>
        <p:spPr>
          <a:xfrm flipV="1">
            <a:off x="5410200" y="4114800"/>
            <a:ext cx="37338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7" name="6 Rectángulo"/>
          <p:cNvSpPr/>
          <p:nvPr/>
        </p:nvSpPr>
        <p:spPr>
          <a:xfrm flipV="1">
            <a:off x="5410200" y="4164013"/>
            <a:ext cx="1965325"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0" name="9 Rectángulo"/>
          <p:cNvSpPr/>
          <p:nvPr/>
        </p:nvSpPr>
        <p:spPr>
          <a:xfrm flipV="1">
            <a:off x="5410200" y="4198938"/>
            <a:ext cx="1965325"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useBgFill="1">
        <p:nvSpPr>
          <p:cNvPr id="11" name="10 Rectángulo redondeado"/>
          <p:cNvSpPr/>
          <p:nvPr/>
        </p:nvSpPr>
        <p:spPr bwMode="white">
          <a:xfrm>
            <a:off x="5410200" y="3962400"/>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useBgFill="1">
        <p:nvSpPr>
          <p:cNvPr id="12" name="11 Rectángulo redondeado"/>
          <p:cNvSpPr/>
          <p:nvPr/>
        </p:nvSpPr>
        <p:spPr bwMode="white">
          <a:xfrm>
            <a:off x="7377113" y="4060825"/>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3" name="12 Rectángulo"/>
          <p:cNvSpPr/>
          <p:nvPr/>
        </p:nvSpPr>
        <p:spPr>
          <a:xfrm>
            <a:off x="0" y="3649663"/>
            <a:ext cx="9144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4" name="13 Rectángulo"/>
          <p:cNvSpPr/>
          <p:nvPr/>
        </p:nvSpPr>
        <p:spPr>
          <a:xfrm>
            <a:off x="0" y="3675063"/>
            <a:ext cx="9144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5" name="14 Rectángulo"/>
          <p:cNvSpPr/>
          <p:nvPr/>
        </p:nvSpPr>
        <p:spPr>
          <a:xfrm flipV="1">
            <a:off x="6413500" y="3643313"/>
            <a:ext cx="2730500"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6" name="15 Rectángulo"/>
          <p:cNvSpPr/>
          <p:nvPr/>
        </p:nvSpPr>
        <p:spPr>
          <a:xfrm>
            <a:off x="0" y="0"/>
            <a:ext cx="9144000" cy="37020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8" name="7 Título"/>
          <p:cNvSpPr>
            <a:spLocks noGrp="1"/>
          </p:cNvSpPr>
          <p:nvPr>
            <p:ph type="ctrTitle"/>
          </p:nvPr>
        </p:nvSpPr>
        <p:spPr>
          <a:xfrm>
            <a:off x="457200" y="2401887"/>
            <a:ext cx="8458200" cy="1470025"/>
          </a:xfrm>
        </p:spPr>
        <p:txBody>
          <a:bodyPr anchor="b"/>
          <a:lstStyle>
            <a:lvl1pPr>
              <a:defRPr sz="4400">
                <a:solidFill>
                  <a:schemeClr val="bg1"/>
                </a:solidFill>
              </a:defRPr>
            </a:lvl1pPr>
          </a:lstStyle>
          <a:p>
            <a:r>
              <a:rPr lang="es-ES"/>
              <a:t>Haga clic para modificar el estilo de título del patrón</a:t>
            </a:r>
            <a:endParaRPr lang="en-US"/>
          </a:p>
        </p:txBody>
      </p:sp>
      <p:sp>
        <p:nvSpPr>
          <p:cNvPr id="9" name="8 Subtítulo"/>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s-ES"/>
              <a:t>Haga clic para modificar el estilo de subtítulo del patrón</a:t>
            </a:r>
            <a:endParaRPr lang="en-US"/>
          </a:p>
        </p:txBody>
      </p:sp>
      <p:sp>
        <p:nvSpPr>
          <p:cNvPr id="17" name="27 Marcador de fecha"/>
          <p:cNvSpPr>
            <a:spLocks noGrp="1"/>
          </p:cNvSpPr>
          <p:nvPr>
            <p:ph type="dt" sz="half" idx="10"/>
          </p:nvPr>
        </p:nvSpPr>
        <p:spPr>
          <a:xfrm>
            <a:off x="6705600" y="4206875"/>
            <a:ext cx="960438" cy="457200"/>
          </a:xfrm>
        </p:spPr>
        <p:txBody>
          <a:bodyPr/>
          <a:lstStyle>
            <a:lvl1pPr>
              <a:defRPr/>
            </a:lvl1pPr>
          </a:lstStyle>
          <a:p>
            <a:pPr>
              <a:defRPr/>
            </a:pPr>
            <a:endParaRPr lang="en-US" dirty="0"/>
          </a:p>
        </p:txBody>
      </p:sp>
      <p:sp>
        <p:nvSpPr>
          <p:cNvPr id="18" name="16 Marcador de pie de página"/>
          <p:cNvSpPr>
            <a:spLocks noGrp="1"/>
          </p:cNvSpPr>
          <p:nvPr>
            <p:ph type="ftr" sz="quarter" idx="11"/>
          </p:nvPr>
        </p:nvSpPr>
        <p:spPr>
          <a:xfrm>
            <a:off x="5410200" y="4205288"/>
            <a:ext cx="1295400" cy="457200"/>
          </a:xfrm>
        </p:spPr>
        <p:txBody>
          <a:bodyPr/>
          <a:lstStyle>
            <a:lvl1pPr>
              <a:defRPr/>
            </a:lvl1pPr>
          </a:lstStyle>
          <a:p>
            <a:pPr>
              <a:defRPr/>
            </a:pPr>
            <a:r>
              <a:rPr lang="en-US" dirty="0"/>
              <a:t>www.themegallery.com</a:t>
            </a:r>
          </a:p>
        </p:txBody>
      </p:sp>
      <p:sp>
        <p:nvSpPr>
          <p:cNvPr id="19" name="28 Marcador de número de diapositiva"/>
          <p:cNvSpPr>
            <a:spLocks noGrp="1"/>
          </p:cNvSpPr>
          <p:nvPr>
            <p:ph type="sldNum" sz="quarter" idx="12"/>
          </p:nvPr>
        </p:nvSpPr>
        <p:spPr>
          <a:xfrm>
            <a:off x="8320088" y="1588"/>
            <a:ext cx="747712" cy="365125"/>
          </a:xfrm>
        </p:spPr>
        <p:txBody>
          <a:bodyPr/>
          <a:lstStyle>
            <a:lvl1pPr algn="r">
              <a:defRPr sz="1800">
                <a:solidFill>
                  <a:schemeClr val="bg1"/>
                </a:solidFill>
              </a:defRPr>
            </a:lvl1pPr>
          </a:lstStyle>
          <a:p>
            <a:pPr>
              <a:defRPr/>
            </a:pPr>
            <a:fld id="{8E980E86-A2D6-4678-AA6F-FC430CBE9169}" type="slidenum">
              <a:rPr lang="en-US"/>
              <a:pPr>
                <a:defRPr/>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13 Marcador de fecha"/>
          <p:cNvSpPr>
            <a:spLocks noGrp="1"/>
          </p:cNvSpPr>
          <p:nvPr>
            <p:ph type="dt" sz="half" idx="10"/>
          </p:nvPr>
        </p:nvSpPr>
        <p:spPr/>
        <p:txBody>
          <a:bodyPr/>
          <a:lstStyle>
            <a:lvl1pPr>
              <a:defRPr/>
            </a:lvl1pPr>
          </a:lstStyle>
          <a:p>
            <a:pPr>
              <a:defRPr/>
            </a:pPr>
            <a:endParaRPr lang="en-US" dirty="0"/>
          </a:p>
        </p:txBody>
      </p:sp>
      <p:sp>
        <p:nvSpPr>
          <p:cNvPr id="5"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6" name="22 Marcador de número de diapositiva"/>
          <p:cNvSpPr>
            <a:spLocks noGrp="1"/>
          </p:cNvSpPr>
          <p:nvPr>
            <p:ph type="sldNum" sz="quarter" idx="12"/>
          </p:nvPr>
        </p:nvSpPr>
        <p:spPr/>
        <p:txBody>
          <a:bodyPr/>
          <a:lstStyle>
            <a:lvl1pPr>
              <a:defRPr/>
            </a:lvl1pPr>
          </a:lstStyle>
          <a:p>
            <a:pPr>
              <a:defRPr/>
            </a:pPr>
            <a:fld id="{0A473CC8-0EF2-478A-A5DA-DE74043CFCEF}" type="slidenum">
              <a:rPr lang="en-US"/>
              <a:pPr>
                <a:defRPr/>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781800" y="1143000"/>
            <a:ext cx="1905000" cy="5486400"/>
          </a:xfrm>
        </p:spPr>
        <p:txBody>
          <a:bodyPr vert="eaVert"/>
          <a:lstStyle/>
          <a:p>
            <a:r>
              <a:rPr lang="es-ES"/>
              <a:t>Haga clic para modificar el estilo de título del patrón</a:t>
            </a:r>
            <a:endParaRPr lang="en-US"/>
          </a:p>
        </p:txBody>
      </p:sp>
      <p:sp>
        <p:nvSpPr>
          <p:cNvPr id="3" name="2 Marcador de texto vertical"/>
          <p:cNvSpPr>
            <a:spLocks noGrp="1"/>
          </p:cNvSpPr>
          <p:nvPr>
            <p:ph type="body" orient="vert" idx="1"/>
          </p:nvPr>
        </p:nvSpPr>
        <p:spPr>
          <a:xfrm>
            <a:off x="457200" y="1143000"/>
            <a:ext cx="6248400" cy="548640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13 Marcador de fecha"/>
          <p:cNvSpPr>
            <a:spLocks noGrp="1"/>
          </p:cNvSpPr>
          <p:nvPr>
            <p:ph type="dt" sz="half" idx="10"/>
          </p:nvPr>
        </p:nvSpPr>
        <p:spPr/>
        <p:txBody>
          <a:bodyPr/>
          <a:lstStyle>
            <a:lvl1pPr>
              <a:defRPr/>
            </a:lvl1pPr>
          </a:lstStyle>
          <a:p>
            <a:pPr>
              <a:defRPr/>
            </a:pPr>
            <a:endParaRPr lang="en-US" dirty="0"/>
          </a:p>
        </p:txBody>
      </p:sp>
      <p:sp>
        <p:nvSpPr>
          <p:cNvPr id="5"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6" name="22 Marcador de número de diapositiva"/>
          <p:cNvSpPr>
            <a:spLocks noGrp="1"/>
          </p:cNvSpPr>
          <p:nvPr>
            <p:ph type="sldNum" sz="quarter" idx="12"/>
          </p:nvPr>
        </p:nvSpPr>
        <p:spPr/>
        <p:txBody>
          <a:bodyPr/>
          <a:lstStyle>
            <a:lvl1pPr>
              <a:defRPr/>
            </a:lvl1pPr>
          </a:lstStyle>
          <a:p>
            <a:pPr>
              <a:defRPr/>
            </a:pPr>
            <a:fld id="{43F35D8D-9331-4498-99AF-9C2F0D638679}" type="slidenum">
              <a:rPr lang="en-US"/>
              <a:pPr>
                <a:defRPr/>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13 Marcador de fecha"/>
          <p:cNvSpPr>
            <a:spLocks noGrp="1"/>
          </p:cNvSpPr>
          <p:nvPr>
            <p:ph type="dt" sz="half" idx="10"/>
          </p:nvPr>
        </p:nvSpPr>
        <p:spPr/>
        <p:txBody>
          <a:bodyPr/>
          <a:lstStyle>
            <a:lvl1pPr>
              <a:defRPr/>
            </a:lvl1pPr>
          </a:lstStyle>
          <a:p>
            <a:pPr>
              <a:defRPr/>
            </a:pPr>
            <a:endParaRPr lang="en-US" dirty="0"/>
          </a:p>
        </p:txBody>
      </p:sp>
      <p:sp>
        <p:nvSpPr>
          <p:cNvPr id="5"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6" name="22 Marcador de número de diapositiva"/>
          <p:cNvSpPr>
            <a:spLocks noGrp="1"/>
          </p:cNvSpPr>
          <p:nvPr>
            <p:ph type="sldNum" sz="quarter" idx="12"/>
          </p:nvPr>
        </p:nvSpPr>
        <p:spPr/>
        <p:txBody>
          <a:bodyPr/>
          <a:lstStyle>
            <a:lvl1pPr>
              <a:defRPr/>
            </a:lvl1pPr>
          </a:lstStyle>
          <a:p>
            <a:pPr>
              <a:defRPr/>
            </a:pPr>
            <a:fld id="{CF812387-6475-489B-9A47-26F217AC4442}" type="slidenum">
              <a:rPr lang="en-US"/>
              <a:pPr>
                <a:defRPr/>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lang="es-ES"/>
              <a:t>Haga clic para modificar el estilo de título del patrón</a:t>
            </a:r>
            <a:endParaRPr lang="en-US"/>
          </a:p>
        </p:txBody>
      </p:sp>
      <p:sp>
        <p:nvSpPr>
          <p:cNvPr id="3" name="2 Marcador de texto"/>
          <p:cNvSpPr>
            <a:spLocks noGrp="1"/>
          </p:cNvSpPr>
          <p:nvPr>
            <p:ph type="body" idx="1"/>
          </p:nvPr>
        </p:nvSpPr>
        <p:spPr>
          <a:xfrm>
            <a:off x="722313" y="3367088"/>
            <a:ext cx="7772400" cy="1509712"/>
          </a:xfrm>
        </p:spPr>
        <p:txBody>
          <a:bodyPr/>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s-ES"/>
              <a:t>Haga clic para modificar el estilo de texto del patrón</a:t>
            </a:r>
          </a:p>
        </p:txBody>
      </p:sp>
      <p:sp>
        <p:nvSpPr>
          <p:cNvPr id="4" name="13 Marcador de fecha"/>
          <p:cNvSpPr>
            <a:spLocks noGrp="1"/>
          </p:cNvSpPr>
          <p:nvPr>
            <p:ph type="dt" sz="half" idx="10"/>
          </p:nvPr>
        </p:nvSpPr>
        <p:spPr/>
        <p:txBody>
          <a:bodyPr/>
          <a:lstStyle>
            <a:lvl1pPr>
              <a:defRPr/>
            </a:lvl1pPr>
          </a:lstStyle>
          <a:p>
            <a:pPr>
              <a:defRPr/>
            </a:pPr>
            <a:endParaRPr lang="en-US" dirty="0"/>
          </a:p>
        </p:txBody>
      </p:sp>
      <p:sp>
        <p:nvSpPr>
          <p:cNvPr id="5"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6" name="22 Marcador de número de diapositiva"/>
          <p:cNvSpPr>
            <a:spLocks noGrp="1"/>
          </p:cNvSpPr>
          <p:nvPr>
            <p:ph type="sldNum" sz="quarter" idx="12"/>
          </p:nvPr>
        </p:nvSpPr>
        <p:spPr/>
        <p:txBody>
          <a:bodyPr/>
          <a:lstStyle>
            <a:lvl1pPr>
              <a:defRPr/>
            </a:lvl1pPr>
          </a:lstStyle>
          <a:p>
            <a:pPr>
              <a:defRPr/>
            </a:pPr>
            <a:fld id="{1C21C946-1B74-40C8-BFA6-D7BB891996A4}" type="slidenum">
              <a:rPr lang="en-US"/>
              <a:pPr>
                <a:defRPr/>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contenido"/>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3 Marcador de contenido"/>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13 Marcador de fecha"/>
          <p:cNvSpPr>
            <a:spLocks noGrp="1"/>
          </p:cNvSpPr>
          <p:nvPr>
            <p:ph type="dt" sz="half" idx="10"/>
          </p:nvPr>
        </p:nvSpPr>
        <p:spPr/>
        <p:txBody>
          <a:bodyPr/>
          <a:lstStyle>
            <a:lvl1pPr>
              <a:defRPr/>
            </a:lvl1pPr>
          </a:lstStyle>
          <a:p>
            <a:pPr>
              <a:defRPr/>
            </a:pPr>
            <a:endParaRPr lang="en-US" dirty="0"/>
          </a:p>
        </p:txBody>
      </p:sp>
      <p:sp>
        <p:nvSpPr>
          <p:cNvPr id="6"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7" name="22 Marcador de número de diapositiva"/>
          <p:cNvSpPr>
            <a:spLocks noGrp="1"/>
          </p:cNvSpPr>
          <p:nvPr>
            <p:ph type="sldNum" sz="quarter" idx="12"/>
          </p:nvPr>
        </p:nvSpPr>
        <p:spPr/>
        <p:txBody>
          <a:bodyPr/>
          <a:lstStyle>
            <a:lvl1pPr>
              <a:defRPr/>
            </a:lvl1pPr>
          </a:lstStyle>
          <a:p>
            <a:pPr>
              <a:defRPr/>
            </a:pPr>
            <a:fld id="{CC28261E-C8AA-4E05-BC4B-70AB26388BEA}" type="slidenum">
              <a:rPr lang="en-US"/>
              <a:pPr>
                <a:defRPr/>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381000" y="1143000"/>
            <a:ext cx="8382000" cy="1069848"/>
          </a:xfrm>
        </p:spPr>
        <p:txBody>
          <a:bodyPr/>
          <a:lstStyle>
            <a:lvl1pPr>
              <a:defRPr sz="4000" b="0" i="0" cap="none" baseline="0"/>
            </a:lvl1pPr>
          </a:lstStyle>
          <a:p>
            <a:r>
              <a:rPr lang="es-ES"/>
              <a:t>Haga clic para modificar el estilo de título del patrón</a:t>
            </a:r>
            <a:endParaRPr lang="en-US"/>
          </a:p>
        </p:txBody>
      </p:sp>
      <p:sp>
        <p:nvSpPr>
          <p:cNvPr id="3" name="2 Marcador de texto"/>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s-ES"/>
              <a:t>Haga clic para modificar el estilo de texto del patrón</a:t>
            </a:r>
          </a:p>
        </p:txBody>
      </p:sp>
      <p:sp>
        <p:nvSpPr>
          <p:cNvPr id="4" name="3 Marcador de texto"/>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s-ES"/>
              <a:t>Haga clic para modificar el estilo de texto del patrón</a:t>
            </a:r>
          </a:p>
        </p:txBody>
      </p:sp>
      <p:sp>
        <p:nvSpPr>
          <p:cNvPr id="5" name="4 Marcador de contenido"/>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5 Marcador de contenido"/>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25 Marcador de fecha"/>
          <p:cNvSpPr>
            <a:spLocks noGrp="1"/>
          </p:cNvSpPr>
          <p:nvPr>
            <p:ph type="dt" sz="half" idx="10"/>
          </p:nvPr>
        </p:nvSpPr>
        <p:spPr/>
        <p:txBody>
          <a:bodyPr rtlCol="0"/>
          <a:lstStyle>
            <a:lvl1pPr>
              <a:defRPr/>
            </a:lvl1pPr>
          </a:lstStyle>
          <a:p>
            <a:pPr>
              <a:defRPr/>
            </a:pPr>
            <a:endParaRPr lang="en-US" dirty="0"/>
          </a:p>
        </p:txBody>
      </p:sp>
      <p:sp>
        <p:nvSpPr>
          <p:cNvPr id="8" name="26 Marcador de número de diapositiva"/>
          <p:cNvSpPr>
            <a:spLocks noGrp="1"/>
          </p:cNvSpPr>
          <p:nvPr>
            <p:ph type="sldNum" sz="quarter" idx="11"/>
          </p:nvPr>
        </p:nvSpPr>
        <p:spPr/>
        <p:txBody>
          <a:bodyPr rtlCol="0"/>
          <a:lstStyle>
            <a:lvl1pPr>
              <a:defRPr/>
            </a:lvl1pPr>
          </a:lstStyle>
          <a:p>
            <a:pPr>
              <a:defRPr/>
            </a:pPr>
            <a:fld id="{B3B1EAAA-DA7D-4D39-A5D6-CAE409FFEB4C}" type="slidenum">
              <a:rPr lang="en-US"/>
              <a:pPr>
                <a:defRPr/>
              </a:pPr>
              <a:t>‹Nº›</a:t>
            </a:fld>
            <a:endParaRPr lang="en-US" dirty="0"/>
          </a:p>
        </p:txBody>
      </p:sp>
      <p:sp>
        <p:nvSpPr>
          <p:cNvPr id="9" name="27 Marcador de pie de página"/>
          <p:cNvSpPr>
            <a:spLocks noGrp="1"/>
          </p:cNvSpPr>
          <p:nvPr>
            <p:ph type="ftr" sz="quarter" idx="12"/>
          </p:nvPr>
        </p:nvSpPr>
        <p:spPr/>
        <p:txBody>
          <a:bodyPr rtlCol="0"/>
          <a:lstStyle>
            <a:lvl1pPr>
              <a:defRPr/>
            </a:lvl1pPr>
          </a:lstStyle>
          <a:p>
            <a:pPr>
              <a:defRPr/>
            </a:pPr>
            <a:r>
              <a:rPr lang="en-US" dirty="0"/>
              <a:t>www.themegallery.com</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1143000"/>
            <a:ext cx="8229600" cy="1069848"/>
          </a:xfrm>
        </p:spPr>
        <p:txBody>
          <a:bodyPr/>
          <a:lstStyle>
            <a:lvl1pPr>
              <a:defRPr sz="4000">
                <a:solidFill>
                  <a:schemeClr val="tx2"/>
                </a:solidFill>
              </a:defRPr>
            </a:lvl1pPr>
          </a:lstStyle>
          <a:p>
            <a:r>
              <a:rPr lang="es-ES"/>
              <a:t>Haga clic para modificar el estilo de título del patrón</a:t>
            </a:r>
            <a:endParaRPr lang="en-US"/>
          </a:p>
        </p:txBody>
      </p:sp>
      <p:sp>
        <p:nvSpPr>
          <p:cNvPr id="3" name="2 Marcador de fecha"/>
          <p:cNvSpPr>
            <a:spLocks noGrp="1"/>
          </p:cNvSpPr>
          <p:nvPr>
            <p:ph type="dt" sz="half" idx="10"/>
          </p:nvPr>
        </p:nvSpPr>
        <p:spPr>
          <a:xfrm>
            <a:off x="6583363" y="612775"/>
            <a:ext cx="957262" cy="457200"/>
          </a:xfrm>
        </p:spPr>
        <p:txBody>
          <a:bodyPr/>
          <a:lstStyle>
            <a:lvl1pPr>
              <a:defRPr/>
            </a:lvl1pPr>
          </a:lstStyle>
          <a:p>
            <a:pPr>
              <a:defRPr/>
            </a:pPr>
            <a:endParaRPr lang="en-US" dirty="0"/>
          </a:p>
        </p:txBody>
      </p:sp>
      <p:sp>
        <p:nvSpPr>
          <p:cNvPr id="4" name="3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5" name="4 Marcador de número de diapositiva"/>
          <p:cNvSpPr>
            <a:spLocks noGrp="1"/>
          </p:cNvSpPr>
          <p:nvPr>
            <p:ph type="sldNum" sz="quarter" idx="12"/>
          </p:nvPr>
        </p:nvSpPr>
        <p:spPr/>
        <p:txBody>
          <a:bodyPr/>
          <a:lstStyle>
            <a:lvl1pPr>
              <a:defRPr/>
            </a:lvl1pPr>
          </a:lstStyle>
          <a:p>
            <a:pPr>
              <a:defRPr/>
            </a:pPr>
            <a:fld id="{9A230BAD-216E-4572-8938-845C7411D6AB}" type="slidenum">
              <a:rPr lang="en-US"/>
              <a:pPr>
                <a:defRPr/>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3 Marcador de fecha"/>
          <p:cNvSpPr>
            <a:spLocks noGrp="1"/>
          </p:cNvSpPr>
          <p:nvPr>
            <p:ph type="dt" sz="half" idx="10"/>
          </p:nvPr>
        </p:nvSpPr>
        <p:spPr/>
        <p:txBody>
          <a:bodyPr/>
          <a:lstStyle>
            <a:lvl1pPr>
              <a:defRPr/>
            </a:lvl1pPr>
          </a:lstStyle>
          <a:p>
            <a:pPr>
              <a:defRPr/>
            </a:pPr>
            <a:endParaRPr lang="en-US" dirty="0"/>
          </a:p>
        </p:txBody>
      </p:sp>
      <p:sp>
        <p:nvSpPr>
          <p:cNvPr id="3"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4" name="22 Marcador de número de diapositiva"/>
          <p:cNvSpPr>
            <a:spLocks noGrp="1"/>
          </p:cNvSpPr>
          <p:nvPr>
            <p:ph type="sldNum" sz="quarter" idx="12"/>
          </p:nvPr>
        </p:nvSpPr>
        <p:spPr/>
        <p:txBody>
          <a:bodyPr/>
          <a:lstStyle>
            <a:lvl1pPr>
              <a:defRPr/>
            </a:lvl1pPr>
          </a:lstStyle>
          <a:p>
            <a:pPr>
              <a:defRPr/>
            </a:pPr>
            <a:fld id="{E53E3D68-BCFE-42D8-A77F-008019884040}" type="slidenum">
              <a:rPr lang="en-US"/>
              <a:pPr>
                <a:defRPr/>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5353496" y="1101970"/>
            <a:ext cx="3383280" cy="877824"/>
          </a:xfrm>
        </p:spPr>
        <p:txBody>
          <a:bodyPr anchor="b"/>
          <a:lstStyle>
            <a:lvl1pPr algn="l">
              <a:buNone/>
              <a:defRPr sz="1800" b="1"/>
            </a:lvl1pPr>
          </a:lstStyle>
          <a:p>
            <a:r>
              <a:rPr lang="es-ES"/>
              <a:t>Haga clic para modificar el estilo de título del patrón</a:t>
            </a:r>
            <a:endParaRPr lang="en-US"/>
          </a:p>
        </p:txBody>
      </p:sp>
      <p:sp>
        <p:nvSpPr>
          <p:cNvPr id="3" name="2 Marcador de texto"/>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a:r>
              <a:rPr lang="es-ES"/>
              <a:t>Haga clic para modificar el estilo de texto del patrón</a:t>
            </a:r>
          </a:p>
        </p:txBody>
      </p:sp>
      <p:sp>
        <p:nvSpPr>
          <p:cNvPr id="4" name="3 Marcador de contenido"/>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13 Marcador de fecha"/>
          <p:cNvSpPr>
            <a:spLocks noGrp="1"/>
          </p:cNvSpPr>
          <p:nvPr>
            <p:ph type="dt" sz="half" idx="10"/>
          </p:nvPr>
        </p:nvSpPr>
        <p:spPr/>
        <p:txBody>
          <a:bodyPr/>
          <a:lstStyle>
            <a:lvl1pPr>
              <a:defRPr/>
            </a:lvl1pPr>
          </a:lstStyle>
          <a:p>
            <a:pPr>
              <a:defRPr/>
            </a:pPr>
            <a:endParaRPr lang="en-US" dirty="0"/>
          </a:p>
        </p:txBody>
      </p:sp>
      <p:sp>
        <p:nvSpPr>
          <p:cNvPr id="6"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7" name="22 Marcador de número de diapositiva"/>
          <p:cNvSpPr>
            <a:spLocks noGrp="1"/>
          </p:cNvSpPr>
          <p:nvPr>
            <p:ph type="sldNum" sz="quarter" idx="12"/>
          </p:nvPr>
        </p:nvSpPr>
        <p:spPr/>
        <p:txBody>
          <a:bodyPr/>
          <a:lstStyle>
            <a:lvl1pPr>
              <a:defRPr/>
            </a:lvl1pPr>
          </a:lstStyle>
          <a:p>
            <a:pPr>
              <a:defRPr/>
            </a:pPr>
            <a:fld id="{C27CACF5-F582-4BF0-AE26-97C6648569DA}" type="slidenum">
              <a:rPr lang="en-US"/>
              <a:pPr>
                <a:defRPr/>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lang="es-ES"/>
              <a:t>Haga clic para modificar el estilo de título del patrón</a:t>
            </a:r>
            <a:endParaRPr lang="en-US"/>
          </a:p>
        </p:txBody>
      </p:sp>
      <p:sp>
        <p:nvSpPr>
          <p:cNvPr id="3" name="2 Marcador de posición de imagen"/>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3200"/>
            </a:lvl1pPr>
          </a:lstStyle>
          <a:p>
            <a:pPr lvl="0"/>
            <a:r>
              <a:rPr lang="es-ES" noProof="0" dirty="0"/>
              <a:t>Haga clic en el icono para agregar una imagen</a:t>
            </a:r>
            <a:endParaRPr lang="en-US" noProof="0" dirty="0"/>
          </a:p>
        </p:txBody>
      </p:sp>
      <p:sp>
        <p:nvSpPr>
          <p:cNvPr id="4" name="3 Marcador de texto"/>
          <p:cNvSpPr>
            <a:spLocks noGrp="1"/>
          </p:cNvSpPr>
          <p:nvPr>
            <p:ph type="body" sz="half" idx="2"/>
          </p:nvPr>
        </p:nvSpPr>
        <p:spPr>
          <a:xfrm>
            <a:off x="6088443" y="3274308"/>
            <a:ext cx="2590800" cy="2516489"/>
          </a:xfrm>
        </p:spPr>
        <p:txBody>
          <a:bodyPr lIns="0" tIns="0" rIns="45720"/>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a:r>
              <a:rPr lang="es-ES"/>
              <a:t>Haga clic para modificar el estilo de texto del patrón</a:t>
            </a:r>
          </a:p>
        </p:txBody>
      </p:sp>
      <p:sp>
        <p:nvSpPr>
          <p:cNvPr id="5" name="13 Marcador de fecha"/>
          <p:cNvSpPr>
            <a:spLocks noGrp="1"/>
          </p:cNvSpPr>
          <p:nvPr>
            <p:ph type="dt" sz="half" idx="10"/>
          </p:nvPr>
        </p:nvSpPr>
        <p:spPr/>
        <p:txBody>
          <a:bodyPr/>
          <a:lstStyle>
            <a:lvl1pPr>
              <a:defRPr/>
            </a:lvl1pPr>
          </a:lstStyle>
          <a:p>
            <a:pPr>
              <a:defRPr/>
            </a:pPr>
            <a:endParaRPr lang="en-US" dirty="0"/>
          </a:p>
        </p:txBody>
      </p:sp>
      <p:sp>
        <p:nvSpPr>
          <p:cNvPr id="6"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7" name="22 Marcador de número de diapositiva"/>
          <p:cNvSpPr>
            <a:spLocks noGrp="1"/>
          </p:cNvSpPr>
          <p:nvPr>
            <p:ph type="sldNum" sz="quarter" idx="12"/>
          </p:nvPr>
        </p:nvSpPr>
        <p:spPr/>
        <p:txBody>
          <a:bodyPr/>
          <a:lstStyle>
            <a:lvl1pPr>
              <a:defRPr/>
            </a:lvl1pPr>
          </a:lstStyle>
          <a:p>
            <a:pPr>
              <a:defRPr/>
            </a:pPr>
            <a:fld id="{5EE48998-1425-49C7-B085-4DCFECD91284}" type="slidenum">
              <a:rPr lang="en-US"/>
              <a:pPr>
                <a:defRPr/>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27 Rectángulo"/>
          <p:cNvSpPr/>
          <p:nvPr/>
        </p:nvSpPr>
        <p:spPr>
          <a:xfrm>
            <a:off x="0" y="366713"/>
            <a:ext cx="9144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29" name="28 Rectángulo"/>
          <p:cNvSpPr/>
          <p:nvPr/>
        </p:nvSpPr>
        <p:spPr>
          <a:xfrm>
            <a:off x="0" y="0"/>
            <a:ext cx="9144000" cy="3111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0" name="29 Rectángulo"/>
          <p:cNvSpPr/>
          <p:nvPr/>
        </p:nvSpPr>
        <p:spPr>
          <a:xfrm>
            <a:off x="0" y="307975"/>
            <a:ext cx="9144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1" name="30 Rectángulo"/>
          <p:cNvSpPr/>
          <p:nvPr/>
        </p:nvSpPr>
        <p:spPr>
          <a:xfrm flipV="1">
            <a:off x="5410200" y="360363"/>
            <a:ext cx="3733800" cy="904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2" name="31 Rectángulo"/>
          <p:cNvSpPr/>
          <p:nvPr/>
        </p:nvSpPr>
        <p:spPr>
          <a:xfrm flipV="1">
            <a:off x="5410200" y="439738"/>
            <a:ext cx="3733800" cy="1809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useBgFill="1">
        <p:nvSpPr>
          <p:cNvPr id="33" name="32 Rectángulo redondeado"/>
          <p:cNvSpPr/>
          <p:nvPr/>
        </p:nvSpPr>
        <p:spPr bwMode="white">
          <a:xfrm>
            <a:off x="5407025" y="496888"/>
            <a:ext cx="3063875"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useBgFill="1">
        <p:nvSpPr>
          <p:cNvPr id="34" name="33 Rectángulo redondeado"/>
          <p:cNvSpPr/>
          <p:nvPr/>
        </p:nvSpPr>
        <p:spPr bwMode="white">
          <a:xfrm>
            <a:off x="7373938" y="588963"/>
            <a:ext cx="16002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5" name="34 Rectángulo"/>
          <p:cNvSpPr/>
          <p:nvPr/>
        </p:nvSpPr>
        <p:spPr bwMode="invGray">
          <a:xfrm>
            <a:off x="9085263" y="-1588"/>
            <a:ext cx="5715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6" name="35 Rectángulo"/>
          <p:cNvSpPr/>
          <p:nvPr/>
        </p:nvSpPr>
        <p:spPr bwMode="invGray">
          <a:xfrm>
            <a:off x="9043988" y="-1588"/>
            <a:ext cx="28575"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7" name="36 Rectángulo"/>
          <p:cNvSpPr/>
          <p:nvPr/>
        </p:nvSpPr>
        <p:spPr bwMode="invGray">
          <a:xfrm>
            <a:off x="9024938" y="-1588"/>
            <a:ext cx="9525"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8" name="37 Rectángulo"/>
          <p:cNvSpPr/>
          <p:nvPr/>
        </p:nvSpPr>
        <p:spPr bwMode="invGray">
          <a:xfrm>
            <a:off x="8975725" y="-1588"/>
            <a:ext cx="26988"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9" name="38 Rectángulo"/>
          <p:cNvSpPr/>
          <p:nvPr/>
        </p:nvSpPr>
        <p:spPr bwMode="invGray">
          <a:xfrm>
            <a:off x="8915400" y="0"/>
            <a:ext cx="55563"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40" name="39 Rectángulo"/>
          <p:cNvSpPr/>
          <p:nvPr/>
        </p:nvSpPr>
        <p:spPr bwMode="invGray">
          <a:xfrm>
            <a:off x="8874125" y="0"/>
            <a:ext cx="7938"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039" name="21 Marcador de título"/>
          <p:cNvSpPr>
            <a:spLocks noGrp="1"/>
          </p:cNvSpPr>
          <p:nvPr>
            <p:ph type="title"/>
          </p:nvPr>
        </p:nvSpPr>
        <p:spPr bwMode="auto">
          <a:xfrm>
            <a:off x="457200" y="1143000"/>
            <a:ext cx="82296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s-ES"/>
              <a:t>Haga clic para modificar el estilo de título del patrón</a:t>
            </a:r>
            <a:endParaRPr lang="en-US"/>
          </a:p>
        </p:txBody>
      </p:sp>
      <p:sp>
        <p:nvSpPr>
          <p:cNvPr id="1040" name="12 Marcador de texto"/>
          <p:cNvSpPr>
            <a:spLocks noGrp="1"/>
          </p:cNvSpPr>
          <p:nvPr>
            <p:ph type="body" idx="1"/>
          </p:nvPr>
        </p:nvSpPr>
        <p:spPr bwMode="auto">
          <a:xfrm>
            <a:off x="457200" y="2249488"/>
            <a:ext cx="8229600" cy="43243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14" name="13 Marcador de fecha"/>
          <p:cNvSpPr>
            <a:spLocks noGrp="1"/>
          </p:cNvSpPr>
          <p:nvPr>
            <p:ph type="dt" sz="half" idx="2"/>
          </p:nvPr>
        </p:nvSpPr>
        <p:spPr>
          <a:xfrm>
            <a:off x="6586538" y="612775"/>
            <a:ext cx="957262" cy="457200"/>
          </a:xfrm>
          <a:prstGeom prst="rect">
            <a:avLst/>
          </a:prstGeom>
        </p:spPr>
        <p:txBody>
          <a:bodyPr vert="horz"/>
          <a:lstStyle>
            <a:lvl1pPr algn="l" eaLnBrk="1" latinLnBrk="0" hangingPunct="1">
              <a:defRPr kumimoji="0" sz="800">
                <a:solidFill>
                  <a:schemeClr val="accent2"/>
                </a:solidFill>
                <a:cs typeface="+mn-cs"/>
              </a:defRPr>
            </a:lvl1pPr>
          </a:lstStyle>
          <a:p>
            <a:pPr>
              <a:defRPr/>
            </a:pPr>
            <a:endParaRPr lang="en-US" dirty="0"/>
          </a:p>
        </p:txBody>
      </p:sp>
      <p:sp>
        <p:nvSpPr>
          <p:cNvPr id="3" name="2 Marcador de pie de página"/>
          <p:cNvSpPr>
            <a:spLocks noGrp="1"/>
          </p:cNvSpPr>
          <p:nvPr>
            <p:ph type="ftr" sz="quarter" idx="3"/>
          </p:nvPr>
        </p:nvSpPr>
        <p:spPr>
          <a:xfrm>
            <a:off x="5257800" y="612775"/>
            <a:ext cx="1325563" cy="457200"/>
          </a:xfrm>
          <a:prstGeom prst="rect">
            <a:avLst/>
          </a:prstGeom>
        </p:spPr>
        <p:txBody>
          <a:bodyPr vert="horz"/>
          <a:lstStyle>
            <a:lvl1pPr algn="r" eaLnBrk="1" latinLnBrk="0" hangingPunct="1">
              <a:defRPr kumimoji="0" sz="800">
                <a:solidFill>
                  <a:schemeClr val="accent2"/>
                </a:solidFill>
                <a:cs typeface="+mn-cs"/>
              </a:defRPr>
            </a:lvl1pPr>
          </a:lstStyle>
          <a:p>
            <a:pPr>
              <a:defRPr/>
            </a:pPr>
            <a:r>
              <a:rPr lang="en-US" dirty="0"/>
              <a:t>www.themegallery.com</a:t>
            </a:r>
          </a:p>
        </p:txBody>
      </p:sp>
      <p:sp>
        <p:nvSpPr>
          <p:cNvPr id="23" name="22 Marcador de número de diapositiva"/>
          <p:cNvSpPr>
            <a:spLocks noGrp="1"/>
          </p:cNvSpPr>
          <p:nvPr>
            <p:ph type="sldNum" sz="quarter" idx="4"/>
          </p:nvPr>
        </p:nvSpPr>
        <p:spPr>
          <a:xfrm>
            <a:off x="8174038" y="1588"/>
            <a:ext cx="762000" cy="366712"/>
          </a:xfrm>
          <a:prstGeom prst="rect">
            <a:avLst/>
          </a:prstGeom>
        </p:spPr>
        <p:txBody>
          <a:bodyPr vert="horz" anchor="b"/>
          <a:lstStyle>
            <a:lvl1pPr algn="r" eaLnBrk="1" latinLnBrk="0" hangingPunct="1">
              <a:defRPr kumimoji="0" sz="1800">
                <a:solidFill>
                  <a:srgbClr val="FFFFFF"/>
                </a:solidFill>
                <a:cs typeface="+mn-cs"/>
              </a:defRPr>
            </a:lvl1pPr>
          </a:lstStyle>
          <a:p>
            <a:pPr>
              <a:defRPr/>
            </a:pPr>
            <a:fld id="{F12EEA54-8E84-46C7-9D47-CA42AEAE52AE}" type="slidenum">
              <a:rPr lang="en-US"/>
              <a:pPr>
                <a:defRPr/>
              </a:pPr>
              <a:t>‹Nº›</a:t>
            </a:fld>
            <a:endParaRPr lang="en-US" dirty="0"/>
          </a:p>
        </p:txBody>
      </p:sp>
    </p:spTree>
  </p:cSld>
  <p:clrMap bg1="lt1" tx1="dk1" bg2="lt2" tx2="dk2" accent1="accent1" accent2="accent2" accent3="accent3" accent4="accent4" accent5="accent5" accent6="accent6" hlink="hlink" folHlink="folHlink"/>
  <p:sldLayoutIdLst>
    <p:sldLayoutId id="2147483686" r:id="rId1"/>
    <p:sldLayoutId id="2147483685" r:id="rId2"/>
    <p:sldLayoutId id="2147483684" r:id="rId3"/>
    <p:sldLayoutId id="2147483683" r:id="rId4"/>
    <p:sldLayoutId id="2147483687" r:id="rId5"/>
    <p:sldLayoutId id="2147483688" r:id="rId6"/>
    <p:sldLayoutId id="2147483682" r:id="rId7"/>
    <p:sldLayoutId id="2147483681" r:id="rId8"/>
    <p:sldLayoutId id="2147483680" r:id="rId9"/>
    <p:sldLayoutId id="2147483679" r:id="rId10"/>
    <p:sldLayoutId id="2147483678" r:id="rId11"/>
  </p:sldLayoutIdLst>
  <p:hf sldNum="0" hdr="0" ftr="0" dt="0"/>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Trebuchet MS" pitchFamily="34" charset="0"/>
        </a:defRPr>
      </a:lvl2pPr>
      <a:lvl3pPr algn="l" rtl="0" eaLnBrk="0" fontAlgn="base" hangingPunct="0">
        <a:spcBef>
          <a:spcPct val="0"/>
        </a:spcBef>
        <a:spcAft>
          <a:spcPct val="0"/>
        </a:spcAft>
        <a:defRPr sz="4000">
          <a:solidFill>
            <a:schemeClr val="tx2"/>
          </a:solidFill>
          <a:latin typeface="Trebuchet MS" pitchFamily="34" charset="0"/>
        </a:defRPr>
      </a:lvl3pPr>
      <a:lvl4pPr algn="l" rtl="0" eaLnBrk="0" fontAlgn="base" hangingPunct="0">
        <a:spcBef>
          <a:spcPct val="0"/>
        </a:spcBef>
        <a:spcAft>
          <a:spcPct val="0"/>
        </a:spcAft>
        <a:defRPr sz="4000">
          <a:solidFill>
            <a:schemeClr val="tx2"/>
          </a:solidFill>
          <a:latin typeface="Trebuchet MS" pitchFamily="34" charset="0"/>
        </a:defRPr>
      </a:lvl4pPr>
      <a:lvl5pPr algn="l" rtl="0" eaLnBrk="0" fontAlgn="base" hangingPunct="0">
        <a:spcBef>
          <a:spcPct val="0"/>
        </a:spcBef>
        <a:spcAft>
          <a:spcPct val="0"/>
        </a:spcAft>
        <a:defRPr sz="4000">
          <a:solidFill>
            <a:schemeClr val="tx2"/>
          </a:solidFill>
          <a:latin typeface="Trebuchet MS" pitchFamily="34" charset="0"/>
        </a:defRPr>
      </a:lvl5pPr>
      <a:lvl6pPr marL="457200" algn="l" rtl="0" fontAlgn="base">
        <a:spcBef>
          <a:spcPct val="0"/>
        </a:spcBef>
        <a:spcAft>
          <a:spcPct val="0"/>
        </a:spcAft>
        <a:defRPr sz="4000">
          <a:solidFill>
            <a:schemeClr val="tx2"/>
          </a:solidFill>
          <a:latin typeface="Trebuchet MS" pitchFamily="34" charset="0"/>
        </a:defRPr>
      </a:lvl6pPr>
      <a:lvl7pPr marL="914400" algn="l" rtl="0" fontAlgn="base">
        <a:spcBef>
          <a:spcPct val="0"/>
        </a:spcBef>
        <a:spcAft>
          <a:spcPct val="0"/>
        </a:spcAft>
        <a:defRPr sz="4000">
          <a:solidFill>
            <a:schemeClr val="tx2"/>
          </a:solidFill>
          <a:latin typeface="Trebuchet MS" pitchFamily="34" charset="0"/>
        </a:defRPr>
      </a:lvl7pPr>
      <a:lvl8pPr marL="1371600" algn="l" rtl="0" fontAlgn="base">
        <a:spcBef>
          <a:spcPct val="0"/>
        </a:spcBef>
        <a:spcAft>
          <a:spcPct val="0"/>
        </a:spcAft>
        <a:defRPr sz="4000">
          <a:solidFill>
            <a:schemeClr val="tx2"/>
          </a:solidFill>
          <a:latin typeface="Trebuchet MS" pitchFamily="34" charset="0"/>
        </a:defRPr>
      </a:lvl8pPr>
      <a:lvl9pPr marL="1828800" algn="l" rtl="0" fontAlgn="base">
        <a:spcBef>
          <a:spcPct val="0"/>
        </a:spcBef>
        <a:spcAft>
          <a:spcPct val="0"/>
        </a:spcAft>
        <a:defRPr sz="4000">
          <a:solidFill>
            <a:schemeClr val="tx2"/>
          </a:solidFill>
          <a:latin typeface="Trebuchet MS" pitchFamily="34" charset="0"/>
        </a:defRPr>
      </a:lvl9pPr>
    </p:titleStyle>
    <p:bodyStyle>
      <a:lvl1pPr marL="365125" indent="-255588" algn="l" rtl="0" eaLnBrk="0" fontAlgn="base" hangingPunct="0">
        <a:spcBef>
          <a:spcPts val="300"/>
        </a:spcBef>
        <a:spcAft>
          <a:spcPct val="0"/>
        </a:spcAft>
        <a:buClr>
          <a:srgbClr val="A04DA3"/>
        </a:buClr>
        <a:buFont typeface="Georgia" pitchFamily="18" charset="0"/>
        <a:buChar char="•"/>
        <a:defRPr sz="2800" kern="1200">
          <a:solidFill>
            <a:schemeClr val="tx1"/>
          </a:solidFill>
          <a:latin typeface="+mn-lt"/>
          <a:ea typeface="+mn-ea"/>
          <a:cs typeface="+mn-cs"/>
        </a:defRPr>
      </a:lvl1pPr>
      <a:lvl2pPr marL="657225" indent="-246063" algn="l" rtl="0" eaLnBrk="0" fontAlgn="base" hangingPunct="0">
        <a:spcBef>
          <a:spcPts val="300"/>
        </a:spcBef>
        <a:spcAft>
          <a:spcPct val="0"/>
        </a:spcAft>
        <a:buClr>
          <a:schemeClr val="accent2"/>
        </a:buClr>
        <a:buFont typeface="Georgia" pitchFamily="18" charset="0"/>
        <a:buChar char="▫"/>
        <a:defRPr sz="2600" kern="1200">
          <a:solidFill>
            <a:schemeClr val="accent2"/>
          </a:solidFill>
          <a:latin typeface="+mn-lt"/>
          <a:ea typeface="+mn-ea"/>
          <a:cs typeface="+mn-cs"/>
        </a:defRPr>
      </a:lvl2pPr>
      <a:lvl3pPr marL="922338" indent="-219075" algn="l" rtl="0" eaLnBrk="0" fontAlgn="base" hangingPunct="0">
        <a:spcBef>
          <a:spcPts val="300"/>
        </a:spcBef>
        <a:spcAft>
          <a:spcPct val="0"/>
        </a:spcAft>
        <a:buClr>
          <a:schemeClr val="accent1"/>
        </a:buClr>
        <a:buFont typeface="Wingdings 2" pitchFamily="18" charset="2"/>
        <a:buChar char=""/>
        <a:defRPr sz="2400" kern="1200">
          <a:solidFill>
            <a:schemeClr val="accent1"/>
          </a:solidFill>
          <a:latin typeface="+mn-lt"/>
          <a:ea typeface="+mn-ea"/>
          <a:cs typeface="+mn-cs"/>
        </a:defRPr>
      </a:lvl3pPr>
      <a:lvl4pPr marL="1179513" indent="-200025" algn="l" rtl="0" eaLnBrk="0" fontAlgn="base" hangingPunct="0">
        <a:spcBef>
          <a:spcPts val="300"/>
        </a:spcBef>
        <a:spcAft>
          <a:spcPct val="0"/>
        </a:spcAft>
        <a:buClr>
          <a:schemeClr val="accent1"/>
        </a:buClr>
        <a:buFont typeface="Wingdings 2" pitchFamily="18" charset="2"/>
        <a:buChar char=""/>
        <a:defRPr sz="2200" kern="1200">
          <a:solidFill>
            <a:schemeClr val="accent1"/>
          </a:solidFill>
          <a:latin typeface="+mn-lt"/>
          <a:ea typeface="+mn-ea"/>
          <a:cs typeface="+mn-cs"/>
        </a:defRPr>
      </a:lvl4pPr>
      <a:lvl5pPr marL="1389063" indent="-182563" algn="l" rtl="0" eaLnBrk="0" fontAlgn="base" hangingPunct="0">
        <a:spcBef>
          <a:spcPts val="300"/>
        </a:spcBef>
        <a:spcAft>
          <a:spcPct val="0"/>
        </a:spcAft>
        <a:buClr>
          <a:srgbClr val="A04DA3"/>
        </a:buClr>
        <a:buFont typeface="Georgia" pitchFamily="18" charset="0"/>
        <a:buChar char="▫"/>
        <a:defRPr sz="2000" kern="1200">
          <a:solidFill>
            <a:srgbClr val="A04DA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hyperlink" Target="mailto:jogugil@alumni.uv.es/" TargetMode="External"/><Relationship Id="rId7"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9.png"/><Relationship Id="rId9"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hyperlink" Target="mailto:jogugil@alumni.uv.e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5.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9.png"/><Relationship Id="rId10" Type="http://schemas.openxmlformats.org/officeDocument/2006/relationships/image" Target="../media/image50.png"/><Relationship Id="rId4" Type="http://schemas.openxmlformats.org/officeDocument/2006/relationships/hyperlink" Target="mailto:jogugil@alumni.uv.es/" TargetMode="External"/><Relationship Id="rId9" Type="http://schemas.openxmlformats.org/officeDocument/2006/relationships/image" Target="../media/image49.png"/></Relationships>
</file>

<file path=ppt/slides/_rels/slide1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hyperlink" Target="mailto:jogugil@alumni.uv.es/" TargetMode="External"/><Relationship Id="rId7"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58.jpeg"/><Relationship Id="rId4" Type="http://schemas.openxmlformats.org/officeDocument/2006/relationships/image" Target="../media/image9.png"/><Relationship Id="rId9" Type="http://schemas.openxmlformats.org/officeDocument/2006/relationships/image" Target="../media/image57.png"/></Relationships>
</file>

<file path=ppt/slides/_rels/slide14.xml.rels><?xml version="1.0" encoding="UTF-8" standalone="yes"?>
<Relationships xmlns="http://schemas.openxmlformats.org/package/2006/relationships"><Relationship Id="rId3" Type="http://schemas.openxmlformats.org/officeDocument/2006/relationships/hyperlink" Target="mailto:jogugil@alumni.uv.e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hyperlink" Target="mailto:jogugil@alumni.uv.e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9.jpe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hyperlink" Target="mailto:jogugil@alumni.uv.es/"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hyperlink" Target="mailto:jogugil@alumni.uv.es/"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hyperlink" Target="mailto:jogugil@alumni.uv.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hyperlink" Target="mailto:jogugil@alumni.uv.es/"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mailto:jogugil@alumni.uv.es/" TargetMode="External"/><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hyperlink" Target="mailto:jogugil@alumni.uv.es/" TargetMode="External"/><Relationship Id="rId7" Type="http://schemas.openxmlformats.org/officeDocument/2006/relationships/diagramQuickStyle" Target="../diagrams/quickStyle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1.xml"/><Relationship Id="rId11" Type="http://schemas.openxmlformats.org/officeDocument/2006/relationships/image" Target="../media/image15.jpeg"/><Relationship Id="rId5" Type="http://schemas.openxmlformats.org/officeDocument/2006/relationships/diagramData" Target="../diagrams/data1.xml"/><Relationship Id="rId10" Type="http://schemas.openxmlformats.org/officeDocument/2006/relationships/image" Target="../media/image14.jpeg"/><Relationship Id="rId4" Type="http://schemas.openxmlformats.org/officeDocument/2006/relationships/image" Target="../media/image9.png"/><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hyperlink" Target="mailto:jogugil@alumni.uv.es/" TargetMode="External"/><Relationship Id="rId7" Type="http://schemas.openxmlformats.org/officeDocument/2006/relationships/image" Target="../media/image18.jpeg"/><Relationship Id="rId12"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jpeg"/><Relationship Id="rId10" Type="http://schemas.openxmlformats.org/officeDocument/2006/relationships/image" Target="../media/image21.png"/><Relationship Id="rId4" Type="http://schemas.openxmlformats.org/officeDocument/2006/relationships/image" Target="../media/image9.png"/><Relationship Id="rId9" Type="http://schemas.openxmlformats.org/officeDocument/2006/relationships/image" Target="../media/image20.png"/><Relationship Id="rId14"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hyperlink" Target="mailto:jogugil@alumni.uv.es/" TargetMode="External"/><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9.png"/><Relationship Id="rId9"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hyperlink" Target="mailto:jogugil@alumni.uv.e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hyperlink" Target="mailto:jogugil@alumni.uv.es/" TargetMode="External"/><Relationship Id="rId7"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9.png"/><Relationship Id="rId9"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43919" y="79137"/>
            <a:ext cx="9100081" cy="2677656"/>
          </a:xfrm>
          <a:prstGeom prst="rect">
            <a:avLst/>
          </a:prstGeom>
          <a:noFill/>
        </p:spPr>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pt-BR" sz="3200" b="1" cap="all" dirty="0" err="1">
                <a:ln w="0"/>
                <a:solidFill>
                  <a:schemeClr val="bg1"/>
                </a:solidFill>
                <a:effectLst>
                  <a:reflection blurRad="12700" stA="50000" endPos="50000" dist="5000" dir="5400000" sy="-100000" rotWithShape="0"/>
                </a:effectLst>
                <a:latin typeface="Cambria"/>
                <a:ea typeface="Cambria"/>
                <a:cs typeface="Arial"/>
              </a:rPr>
              <a:t>Modelización</a:t>
            </a:r>
            <a:r>
              <a:rPr lang="pt-BR" sz="3200" b="1" cap="all" dirty="0">
                <a:ln w="0"/>
                <a:solidFill>
                  <a:schemeClr val="bg1"/>
                </a:solidFill>
                <a:effectLst>
                  <a:reflection blurRad="12700" stA="50000" endPos="50000" dist="5000" dir="5400000" sy="-100000" rotWithShape="0"/>
                </a:effectLst>
                <a:latin typeface="Cambria"/>
                <a:ea typeface="Cambria"/>
                <a:cs typeface="Arial"/>
              </a:rPr>
              <a:t> de </a:t>
            </a:r>
            <a:r>
              <a:rPr lang="pt-BR" sz="3200" b="1" cap="all" dirty="0" err="1">
                <a:ln w="0"/>
                <a:solidFill>
                  <a:schemeClr val="bg1"/>
                </a:solidFill>
                <a:effectLst>
                  <a:reflection blurRad="12700" stA="50000" endPos="50000" dist="5000" dir="5400000" sy="-100000" rotWithShape="0"/>
                </a:effectLst>
                <a:latin typeface="Cambria"/>
                <a:ea typeface="Cambria"/>
                <a:cs typeface="Arial"/>
              </a:rPr>
              <a:t>patrones</a:t>
            </a:r>
            <a:r>
              <a:rPr lang="pt-BR" sz="3200" b="1" cap="all" dirty="0">
                <a:ln w="0"/>
                <a:solidFill>
                  <a:schemeClr val="bg1"/>
                </a:solidFill>
                <a:effectLst>
                  <a:reflection blurRad="12700" stA="50000" endPos="50000" dist="5000" dir="5400000" sy="-100000" rotWithShape="0"/>
                </a:effectLst>
                <a:latin typeface="Cambria"/>
                <a:ea typeface="Cambria"/>
                <a:cs typeface="Arial"/>
              </a:rPr>
              <a:t> </a:t>
            </a:r>
            <a:r>
              <a:rPr lang="pt-BR" sz="3200" b="1" cap="all" dirty="0" err="1">
                <a:ln w="0"/>
                <a:solidFill>
                  <a:schemeClr val="bg1"/>
                </a:solidFill>
                <a:effectLst>
                  <a:reflection blurRad="12700" stA="50000" endPos="50000" dist="5000" dir="5400000" sy="-100000" rotWithShape="0"/>
                </a:effectLst>
                <a:latin typeface="Cambria"/>
                <a:ea typeface="Cambria"/>
                <a:cs typeface="Arial"/>
              </a:rPr>
              <a:t>neuronales</a:t>
            </a:r>
            <a:r>
              <a:rPr lang="pt-BR" sz="3200" b="1" cap="all" dirty="0">
                <a:ln w="0"/>
                <a:solidFill>
                  <a:schemeClr val="bg1"/>
                </a:solidFill>
                <a:effectLst>
                  <a:reflection blurRad="12700" stA="50000" endPos="50000" dist="5000" dir="5400000" sy="-100000" rotWithShape="0"/>
                </a:effectLst>
                <a:latin typeface="Cambria"/>
                <a:ea typeface="Cambria"/>
                <a:cs typeface="Arial"/>
              </a:rPr>
              <a:t> a partir de </a:t>
            </a:r>
            <a:r>
              <a:rPr lang="pt-BR" sz="3200" b="1" cap="all" dirty="0" err="1">
                <a:ln w="0"/>
                <a:solidFill>
                  <a:schemeClr val="bg1"/>
                </a:solidFill>
                <a:effectLst>
                  <a:reflection blurRad="12700" stA="50000" endPos="50000" dist="5000" dir="5400000" sy="-100000" rotWithShape="0"/>
                </a:effectLst>
                <a:latin typeface="Cambria"/>
                <a:ea typeface="Cambria"/>
                <a:cs typeface="Arial"/>
              </a:rPr>
              <a:t>señales</a:t>
            </a:r>
            <a:r>
              <a:rPr lang="pt-BR" sz="3200" b="1" cap="all" dirty="0">
                <a:ln w="0"/>
                <a:solidFill>
                  <a:schemeClr val="bg1"/>
                </a:solidFill>
                <a:effectLst>
                  <a:reflection blurRad="12700" stA="50000" endPos="50000" dist="5000" dir="5400000" sy="-100000" rotWithShape="0"/>
                </a:effectLst>
                <a:latin typeface="Cambria"/>
                <a:ea typeface="Cambria"/>
                <a:cs typeface="Arial"/>
              </a:rPr>
              <a:t> </a:t>
            </a:r>
            <a:r>
              <a:rPr lang="pt-BR" sz="3200" b="1" cap="all" dirty="0" err="1">
                <a:ln w="0"/>
                <a:solidFill>
                  <a:schemeClr val="bg1"/>
                </a:solidFill>
                <a:effectLst>
                  <a:reflection blurRad="12700" stA="50000" endPos="50000" dist="5000" dir="5400000" sy="-100000" rotWithShape="0"/>
                </a:effectLst>
                <a:latin typeface="Cambria"/>
                <a:ea typeface="Cambria"/>
                <a:cs typeface="Arial"/>
              </a:rPr>
              <a:t>eeg</a:t>
            </a:r>
            <a:endParaRPr lang="pt-BR" sz="3200" b="1" cap="all" dirty="0" err="1">
              <a:ln w="0"/>
              <a:solidFill>
                <a:schemeClr val="bg1"/>
              </a:solidFill>
              <a:effectLst>
                <a:reflection blurRad="12700" stA="50000" endPos="50000" dist="5000" dir="5400000" sy="-100000" rotWithShape="0"/>
              </a:effectLst>
              <a:latin typeface="Cambria"/>
              <a:ea typeface="Cambria"/>
            </a:endParaRPr>
          </a:p>
          <a:p>
            <a:pPr algn="ctr">
              <a:defRPr/>
            </a:pPr>
            <a:endParaRPr lang="es-ES" sz="3200" b="1" cap="all" dirty="0">
              <a:ln w="0"/>
              <a:solidFill>
                <a:schemeClr val="bg1"/>
              </a:solidFill>
              <a:effectLst>
                <a:reflection blurRad="12700" stA="50000" endPos="50000" dist="5000" dir="5400000" sy="-100000" rotWithShape="0"/>
              </a:effectLst>
              <a:latin typeface="Cambria" pitchFamily="18" charset="0"/>
            </a:endParaRPr>
          </a:p>
          <a:p>
            <a:pPr algn="ctr"/>
            <a:r>
              <a:rPr lang="es-CO" sz="3200" b="1" i="1" dirty="0">
                <a:solidFill>
                  <a:schemeClr val="bg1"/>
                </a:solidFill>
                <a:latin typeface="Cambria"/>
                <a:ea typeface="Cambria"/>
                <a:cs typeface="Arial"/>
              </a:rPr>
              <a:t>“</a:t>
            </a:r>
            <a:r>
              <a:rPr lang="es-CO" sz="3200" b="1" i="1" dirty="0" err="1">
                <a:solidFill>
                  <a:schemeClr val="bg1"/>
                </a:solidFill>
                <a:latin typeface="Cambria"/>
                <a:ea typeface="Cambria"/>
                <a:cs typeface="Arial"/>
              </a:rPr>
              <a:t>Reservoir</a:t>
            </a:r>
            <a:r>
              <a:rPr lang="es-CO" sz="3200" b="1" i="1" dirty="0">
                <a:solidFill>
                  <a:schemeClr val="bg1"/>
                </a:solidFill>
                <a:latin typeface="Cambria"/>
                <a:ea typeface="Cambria"/>
                <a:cs typeface="Arial"/>
              </a:rPr>
              <a:t> Computing Echo </a:t>
            </a:r>
            <a:r>
              <a:rPr lang="es-CO" sz="3200" b="1" i="1" dirty="0" err="1">
                <a:solidFill>
                  <a:schemeClr val="bg1"/>
                </a:solidFill>
                <a:latin typeface="Cambria"/>
                <a:ea typeface="Cambria"/>
                <a:cs typeface="Arial"/>
              </a:rPr>
              <a:t>State</a:t>
            </a:r>
            <a:r>
              <a:rPr lang="es-CO" sz="3200" b="1" i="1" dirty="0">
                <a:solidFill>
                  <a:schemeClr val="bg1"/>
                </a:solidFill>
                <a:latin typeface="Cambria"/>
                <a:ea typeface="Cambria"/>
                <a:cs typeface="Arial"/>
              </a:rPr>
              <a:t> Network”</a:t>
            </a:r>
          </a:p>
          <a:p>
            <a:pPr algn="ctr">
              <a:defRPr/>
            </a:pPr>
            <a:endParaRPr lang="es-ES" sz="4000" b="1" cap="all" dirty="0">
              <a:ln w="0"/>
              <a:solidFill>
                <a:schemeClr val="bg1"/>
              </a:solidFill>
              <a:effectLst>
                <a:reflection blurRad="12700" stA="50000" endPos="50000" dist="5000" dir="5400000" sy="-100000" rotWithShape="0"/>
              </a:effectLst>
              <a:latin typeface="Cambria" pitchFamily="18" charset="0"/>
            </a:endParaRPr>
          </a:p>
        </p:txBody>
      </p:sp>
      <p:pic>
        <p:nvPicPr>
          <p:cNvPr id="77826" name="Picture 2" descr="http://mt.educarchile.cl/mt/jjbrunner/archives/innovation3D.jpg"/>
          <p:cNvPicPr>
            <a:picLocks noChangeAspect="1" noChangeArrowheads="1"/>
          </p:cNvPicPr>
          <p:nvPr/>
        </p:nvPicPr>
        <p:blipFill>
          <a:blip r:embed="rId2" cstate="print"/>
          <a:srcRect/>
          <a:stretch>
            <a:fillRect/>
          </a:stretch>
        </p:blipFill>
        <p:spPr bwMode="auto">
          <a:xfrm>
            <a:off x="1236176" y="3836252"/>
            <a:ext cx="3214710" cy="24110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3 Marcador de pie de página"/>
          <p:cNvSpPr txBox="1">
            <a:spLocks/>
          </p:cNvSpPr>
          <p:nvPr/>
        </p:nvSpPr>
        <p:spPr>
          <a:xfrm>
            <a:off x="5277059" y="4459540"/>
            <a:ext cx="3194248" cy="602017"/>
          </a:xfrm>
          <a:prstGeom prst="rect">
            <a:avLst/>
          </a:prstGeom>
        </p:spPr>
        <p:txBody>
          <a:bodyPr vert="horz" wrap="square" lIns="91440" tIns="45720" rIns="91440" bIns="45720" numCol="1" anchor="t" anchorCtr="0" compatLnSpc="1">
            <a:prstTxWarp prst="textNoShape">
              <a:avLst/>
            </a:prstTxWarp>
          </a:bodyPr>
          <a:lstStyle>
            <a:defPPr>
              <a:defRPr lang="en-US"/>
            </a:defPPr>
            <a:lvl1pPr algn="r" rtl="0" eaLnBrk="1" fontAlgn="base" latinLnBrk="0" hangingPunct="1">
              <a:spcBef>
                <a:spcPct val="0"/>
              </a:spcBef>
              <a:spcAft>
                <a:spcPct val="0"/>
              </a:spcAft>
              <a:defRPr kumimoji="0" sz="800" kern="1200">
                <a:solidFill>
                  <a:schemeClr val="accent2"/>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endParaRPr lang="es-ES" sz="1200" b="1" i="1" dirty="0">
              <a:cs typeface="Arial" charset="0"/>
            </a:endParaRPr>
          </a:p>
          <a:p>
            <a:pPr algn="ctr"/>
            <a:r>
              <a:rPr lang="en-US" sz="2000" b="1" i="1" dirty="0">
                <a:cs typeface="Arial" charset="0"/>
              </a:rPr>
              <a:t>José Javier Gutiérrez Gil</a:t>
            </a:r>
          </a:p>
          <a:p>
            <a:pPr algn="ctr"/>
            <a:r>
              <a:rPr lang="en-US" sz="1200" b="1" i="1" dirty="0">
                <a:cs typeface="Arial" charset="0"/>
              </a:rPr>
              <a:t>jogugil@alumni.uv.es</a:t>
            </a:r>
          </a:p>
        </p:txBody>
      </p:sp>
      <p:pic>
        <p:nvPicPr>
          <p:cNvPr id="1028" name="Picture 4" descr="Logo del portal">
            <a:extLst>
              <a:ext uri="{FF2B5EF4-FFF2-40B4-BE49-F238E27FC236}">
                <a16:creationId xmlns:a16="http://schemas.microsoft.com/office/drawing/2014/main" id="{9FDEF35C-9BA8-76DE-46CC-F99F18F34C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3106" y="5779419"/>
            <a:ext cx="4562154" cy="935732"/>
          </a:xfrm>
          <a:prstGeom prst="rect">
            <a:avLst/>
          </a:prstGeom>
          <a:solidFill>
            <a:schemeClr val="tx2"/>
          </a:solidFill>
          <a:scene3d>
            <a:camera prst="orthographicFront"/>
            <a:lightRig rig="threePt" dir="t"/>
          </a:scene3d>
          <a:sp3d prstMaterial="powder"/>
        </p:spPr>
      </p:pic>
      <p:pic>
        <p:nvPicPr>
          <p:cNvPr id="2052" name="Picture 4" descr="Modelización de patrones neuronales de atención visual y relación con patrones de conducta a partir de señales temporales">
            <a:extLst>
              <a:ext uri="{FF2B5EF4-FFF2-40B4-BE49-F238E27FC236}">
                <a16:creationId xmlns:a16="http://schemas.microsoft.com/office/drawing/2014/main" id="{3F57EB18-B3A0-1EAE-511F-5C3CD5BCDA69}"/>
              </a:ext>
            </a:extLst>
          </p:cNvPr>
          <p:cNvPicPr>
            <a:picLocks noChangeAspect="1" noChangeArrowheads="1"/>
          </p:cNvPicPr>
          <p:nvPr/>
        </p:nvPicPr>
        <p:blipFill>
          <a:blip r:embed="rId4" cstate="print">
            <a:alphaModFix amt="44000"/>
            <a:extLst>
              <a:ext uri="{28A0092B-C50C-407E-A947-70E740481C1C}">
                <a14:useLocalDpi xmlns:a14="http://schemas.microsoft.com/office/drawing/2010/main" val="0"/>
              </a:ext>
            </a:extLst>
          </a:blip>
          <a:srcRect/>
          <a:stretch>
            <a:fillRect/>
          </a:stretch>
        </p:blipFill>
        <p:spPr bwMode="auto">
          <a:xfrm>
            <a:off x="1236176" y="3818876"/>
            <a:ext cx="3169676" cy="24457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11209" y="650159"/>
            <a:ext cx="9060905"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Cambria"/>
                <a:ea typeface="Cambria"/>
                <a:cs typeface="Arial"/>
              </a:rPr>
              <a:t>Resultados: No supervisado (K-</a:t>
            </a:r>
            <a:r>
              <a:rPr lang="es-ES" sz="3200" b="1" dirty="0" err="1">
                <a:solidFill>
                  <a:schemeClr val="bg2">
                    <a:lumMod val="10000"/>
                  </a:schemeClr>
                </a:solidFill>
                <a:latin typeface="Cambria"/>
                <a:ea typeface="Cambria"/>
                <a:cs typeface="Arial"/>
              </a:rPr>
              <a:t>means</a:t>
            </a:r>
            <a:r>
              <a:rPr lang="es-ES" sz="3200" b="1" dirty="0">
                <a:solidFill>
                  <a:schemeClr val="bg2">
                    <a:lumMod val="10000"/>
                  </a:schemeClr>
                </a:solidFill>
                <a:latin typeface="Cambria"/>
                <a:ea typeface="Cambria"/>
                <a:cs typeface="Arial"/>
              </a:rPr>
              <a:t>)</a:t>
            </a:r>
            <a:endParaRPr lang="en-US" sz="3200" b="1" dirty="0">
              <a:solidFill>
                <a:schemeClr val="bg2">
                  <a:lumMod val="10000"/>
                </a:schemeClr>
              </a:solidFill>
              <a:latin typeface="Cambria"/>
              <a:ea typeface="Cambria"/>
              <a:cs typeface="Arial"/>
            </a:endParaRP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490604" y="66089"/>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8882538" y="71372"/>
            <a:ext cx="172526" cy="646981"/>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A571D404-204F-92B2-9D25-782279A07DD6}"/>
              </a:ext>
            </a:extLst>
          </p:cNvPr>
          <p:cNvSpPr txBox="1"/>
          <p:nvPr/>
        </p:nvSpPr>
        <p:spPr>
          <a:xfrm>
            <a:off x="4225399" y="6574501"/>
            <a:ext cx="637974" cy="215444"/>
          </a:xfrm>
          <a:prstGeom prst="rect">
            <a:avLst/>
          </a:prstGeom>
          <a:noFill/>
        </p:spPr>
        <p:txBody>
          <a:bodyPr wrap="square" lIns="91440" tIns="45720" rIns="91440" bIns="45720" anchor="t">
            <a:spAutoFit/>
          </a:bodyPr>
          <a:lstStyle/>
          <a:p>
            <a:pPr algn="ctr"/>
            <a:r>
              <a:rPr lang="en-US" altLang="es-ES" sz="800" dirty="0">
                <a:latin typeface="Arial"/>
                <a:cs typeface="Arial"/>
              </a:rPr>
              <a:t>-9/17- </a:t>
            </a:r>
            <a:endParaRPr lang="es-ES" sz="800" dirty="0"/>
          </a:p>
        </p:txBody>
      </p:sp>
      <p:pic>
        <p:nvPicPr>
          <p:cNvPr id="3" name="Imagen 2" descr="Gráfico&#10;&#10;Descripción generada automáticamente">
            <a:extLst>
              <a:ext uri="{FF2B5EF4-FFF2-40B4-BE49-F238E27FC236}">
                <a16:creationId xmlns:a16="http://schemas.microsoft.com/office/drawing/2014/main" id="{2E9CDCDA-6821-FBC6-EC0A-47F4F2941FEC}"/>
              </a:ext>
            </a:extLst>
          </p:cNvPr>
          <p:cNvPicPr>
            <a:picLocks noChangeAspect="1"/>
          </p:cNvPicPr>
          <p:nvPr/>
        </p:nvPicPr>
        <p:blipFill>
          <a:blip r:embed="rId5"/>
          <a:stretch>
            <a:fillRect/>
          </a:stretch>
        </p:blipFill>
        <p:spPr>
          <a:xfrm>
            <a:off x="310462" y="1438095"/>
            <a:ext cx="2168286" cy="2012112"/>
          </a:xfrm>
          <a:prstGeom prst="rect">
            <a:avLst/>
          </a:prstGeom>
        </p:spPr>
      </p:pic>
      <p:pic>
        <p:nvPicPr>
          <p:cNvPr id="8" name="Imagen 7" descr="Gráfico, Gráfico de rectángulos&#10;&#10;Descripción generada automáticamente">
            <a:extLst>
              <a:ext uri="{FF2B5EF4-FFF2-40B4-BE49-F238E27FC236}">
                <a16:creationId xmlns:a16="http://schemas.microsoft.com/office/drawing/2014/main" id="{405910A3-33DB-F811-9563-3E6881D72A0C}"/>
              </a:ext>
            </a:extLst>
          </p:cNvPr>
          <p:cNvPicPr>
            <a:picLocks noChangeAspect="1"/>
          </p:cNvPicPr>
          <p:nvPr/>
        </p:nvPicPr>
        <p:blipFill>
          <a:blip r:embed="rId6"/>
          <a:stretch>
            <a:fillRect/>
          </a:stretch>
        </p:blipFill>
        <p:spPr>
          <a:xfrm>
            <a:off x="3148642" y="1439980"/>
            <a:ext cx="2156604" cy="1735172"/>
          </a:xfrm>
          <a:prstGeom prst="rect">
            <a:avLst/>
          </a:prstGeom>
        </p:spPr>
      </p:pic>
      <p:pic>
        <p:nvPicPr>
          <p:cNvPr id="11" name="Imagen 10" descr="Imagen que contiene Gráfico&#10;&#10;Descripción generada automáticamente">
            <a:extLst>
              <a:ext uri="{FF2B5EF4-FFF2-40B4-BE49-F238E27FC236}">
                <a16:creationId xmlns:a16="http://schemas.microsoft.com/office/drawing/2014/main" id="{CE3E56C6-376A-0BEA-254A-4A0E5EA90355}"/>
              </a:ext>
            </a:extLst>
          </p:cNvPr>
          <p:cNvPicPr>
            <a:picLocks noChangeAspect="1"/>
          </p:cNvPicPr>
          <p:nvPr/>
        </p:nvPicPr>
        <p:blipFill>
          <a:blip r:embed="rId7"/>
          <a:stretch>
            <a:fillRect/>
          </a:stretch>
        </p:blipFill>
        <p:spPr>
          <a:xfrm>
            <a:off x="5794075" y="1950488"/>
            <a:ext cx="2861096" cy="1749325"/>
          </a:xfrm>
          <a:prstGeom prst="rect">
            <a:avLst/>
          </a:prstGeom>
        </p:spPr>
      </p:pic>
      <p:pic>
        <p:nvPicPr>
          <p:cNvPr id="12" name="Imagen 11" descr="Gráfico&#10;&#10;Descripción generada automáticamente">
            <a:extLst>
              <a:ext uri="{FF2B5EF4-FFF2-40B4-BE49-F238E27FC236}">
                <a16:creationId xmlns:a16="http://schemas.microsoft.com/office/drawing/2014/main" id="{6A541E84-849F-EE47-7017-BCCF43561494}"/>
              </a:ext>
            </a:extLst>
          </p:cNvPr>
          <p:cNvPicPr>
            <a:picLocks noChangeAspect="1"/>
          </p:cNvPicPr>
          <p:nvPr/>
        </p:nvPicPr>
        <p:blipFill>
          <a:blip r:embed="rId8"/>
          <a:stretch>
            <a:fillRect/>
          </a:stretch>
        </p:blipFill>
        <p:spPr>
          <a:xfrm>
            <a:off x="660730" y="3699923"/>
            <a:ext cx="2387900" cy="2002947"/>
          </a:xfrm>
          <a:prstGeom prst="rect">
            <a:avLst/>
          </a:prstGeom>
        </p:spPr>
      </p:pic>
      <p:pic>
        <p:nvPicPr>
          <p:cNvPr id="13" name="Imagen 12">
            <a:extLst>
              <a:ext uri="{FF2B5EF4-FFF2-40B4-BE49-F238E27FC236}">
                <a16:creationId xmlns:a16="http://schemas.microsoft.com/office/drawing/2014/main" id="{07E1655B-2E81-3F09-59CB-7CDEC6396A9C}"/>
              </a:ext>
            </a:extLst>
          </p:cNvPr>
          <p:cNvPicPr>
            <a:picLocks noChangeAspect="1"/>
          </p:cNvPicPr>
          <p:nvPr/>
        </p:nvPicPr>
        <p:blipFill>
          <a:blip r:embed="rId9"/>
          <a:stretch>
            <a:fillRect/>
          </a:stretch>
        </p:blipFill>
        <p:spPr>
          <a:xfrm>
            <a:off x="5592792" y="4178979"/>
            <a:ext cx="3163020" cy="1749326"/>
          </a:xfrm>
          <a:prstGeom prst="rect">
            <a:avLst/>
          </a:prstGeom>
        </p:spPr>
      </p:pic>
      <p:pic>
        <p:nvPicPr>
          <p:cNvPr id="15" name="Imagen 14" descr="Gráfico, Gráfico de rectángulos&#10;&#10;Descripción generada automáticamente">
            <a:extLst>
              <a:ext uri="{FF2B5EF4-FFF2-40B4-BE49-F238E27FC236}">
                <a16:creationId xmlns:a16="http://schemas.microsoft.com/office/drawing/2014/main" id="{D5C073A3-4AA3-FF05-F819-C8B4E23C782D}"/>
              </a:ext>
            </a:extLst>
          </p:cNvPr>
          <p:cNvPicPr>
            <a:picLocks noChangeAspect="1"/>
          </p:cNvPicPr>
          <p:nvPr/>
        </p:nvPicPr>
        <p:blipFill>
          <a:blip r:embed="rId10"/>
          <a:stretch>
            <a:fillRect/>
          </a:stretch>
        </p:blipFill>
        <p:spPr>
          <a:xfrm>
            <a:off x="3364302" y="3697226"/>
            <a:ext cx="1940944" cy="1591398"/>
          </a:xfrm>
          <a:prstGeom prst="rect">
            <a:avLst/>
          </a:prstGeom>
        </p:spPr>
      </p:pic>
    </p:spTree>
    <p:extLst>
      <p:ext uri="{BB962C8B-B14F-4D97-AF65-F5344CB8AC3E}">
        <p14:creationId xmlns:p14="http://schemas.microsoft.com/office/powerpoint/2010/main" val="16065457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11209" y="650159"/>
            <a:ext cx="9060905"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Cambria"/>
                <a:ea typeface="Cambria"/>
                <a:cs typeface="Arial"/>
              </a:rPr>
              <a:t>Resultados: No supervisado (Gr)</a:t>
            </a:r>
            <a:endParaRPr lang="en-US" sz="3200" b="1" dirty="0">
              <a:solidFill>
                <a:schemeClr val="bg2">
                  <a:lumMod val="10000"/>
                </a:schemeClr>
              </a:solidFill>
              <a:latin typeface="Cambria"/>
              <a:ea typeface="Cambria"/>
              <a:cs typeface="Arial"/>
            </a:endParaRP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8968802" y="-515"/>
            <a:ext cx="172526" cy="646981"/>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A571D404-204F-92B2-9D25-782279A07DD6}"/>
              </a:ext>
            </a:extLst>
          </p:cNvPr>
          <p:cNvSpPr txBox="1"/>
          <p:nvPr/>
        </p:nvSpPr>
        <p:spPr>
          <a:xfrm>
            <a:off x="4225399" y="6574501"/>
            <a:ext cx="637974" cy="215444"/>
          </a:xfrm>
          <a:prstGeom prst="rect">
            <a:avLst/>
          </a:prstGeom>
          <a:noFill/>
        </p:spPr>
        <p:txBody>
          <a:bodyPr wrap="square" lIns="91440" tIns="45720" rIns="91440" bIns="45720" anchor="t">
            <a:spAutoFit/>
          </a:bodyPr>
          <a:lstStyle/>
          <a:p>
            <a:pPr algn="ctr"/>
            <a:r>
              <a:rPr lang="en-US" altLang="es-ES" sz="800" dirty="0">
                <a:latin typeface="Arial"/>
                <a:cs typeface="Arial"/>
              </a:rPr>
              <a:t>-10/17- </a:t>
            </a:r>
            <a:endParaRPr lang="es-ES" sz="800" dirty="0"/>
          </a:p>
        </p:txBody>
      </p:sp>
      <p:pic>
        <p:nvPicPr>
          <p:cNvPr id="14" name="Imagen 13" descr="Gráfico, Histograma&#10;&#10;Descripción generada automáticamente">
            <a:extLst>
              <a:ext uri="{FF2B5EF4-FFF2-40B4-BE49-F238E27FC236}">
                <a16:creationId xmlns:a16="http://schemas.microsoft.com/office/drawing/2014/main" id="{F7A94FC9-D343-0742-5A20-48490EA47CB6}"/>
              </a:ext>
            </a:extLst>
          </p:cNvPr>
          <p:cNvPicPr>
            <a:picLocks noChangeAspect="1"/>
          </p:cNvPicPr>
          <p:nvPr/>
        </p:nvPicPr>
        <p:blipFill>
          <a:blip r:embed="rId5"/>
          <a:stretch>
            <a:fillRect/>
          </a:stretch>
        </p:blipFill>
        <p:spPr>
          <a:xfrm>
            <a:off x="3033622" y="4405056"/>
            <a:ext cx="5520906" cy="1958532"/>
          </a:xfrm>
          <a:prstGeom prst="rect">
            <a:avLst/>
          </a:prstGeom>
        </p:spPr>
      </p:pic>
      <p:pic>
        <p:nvPicPr>
          <p:cNvPr id="16" name="Imagen 15" descr="Tabla&#10;&#10;Descripción generada automáticamente">
            <a:extLst>
              <a:ext uri="{FF2B5EF4-FFF2-40B4-BE49-F238E27FC236}">
                <a16:creationId xmlns:a16="http://schemas.microsoft.com/office/drawing/2014/main" id="{1CE1469F-89E6-0DB0-3CAC-62775D79D0B9}"/>
              </a:ext>
            </a:extLst>
          </p:cNvPr>
          <p:cNvPicPr>
            <a:picLocks noChangeAspect="1"/>
          </p:cNvPicPr>
          <p:nvPr/>
        </p:nvPicPr>
        <p:blipFill>
          <a:blip r:embed="rId6"/>
          <a:stretch>
            <a:fillRect/>
          </a:stretch>
        </p:blipFill>
        <p:spPr>
          <a:xfrm>
            <a:off x="359435" y="1721472"/>
            <a:ext cx="5276490" cy="2322376"/>
          </a:xfrm>
          <a:prstGeom prst="rect">
            <a:avLst/>
          </a:prstGeom>
        </p:spPr>
      </p:pic>
      <p:sp>
        <p:nvSpPr>
          <p:cNvPr id="17" name="CuadroTexto 16">
            <a:extLst>
              <a:ext uri="{FF2B5EF4-FFF2-40B4-BE49-F238E27FC236}">
                <a16:creationId xmlns:a16="http://schemas.microsoft.com/office/drawing/2014/main" id="{9A033AF2-CC04-EE21-550E-7E4D5DAB5286}"/>
              </a:ext>
            </a:extLst>
          </p:cNvPr>
          <p:cNvSpPr txBox="1"/>
          <p:nvPr/>
        </p:nvSpPr>
        <p:spPr>
          <a:xfrm>
            <a:off x="363849" y="1358762"/>
            <a:ext cx="33182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dirty="0">
                <a:solidFill>
                  <a:schemeClr val="bg2">
                    <a:lumMod val="25000"/>
                  </a:schemeClr>
                </a:solidFill>
                <a:latin typeface="Arial"/>
                <a:cs typeface="Arial"/>
              </a:rPr>
              <a:t>Gráficos de Recurrencia</a:t>
            </a:r>
            <a:endParaRPr lang="es-ES" b="1" dirty="0">
              <a:solidFill>
                <a:schemeClr val="bg2">
                  <a:lumMod val="25000"/>
                </a:schemeClr>
              </a:solidFill>
            </a:endParaRPr>
          </a:p>
        </p:txBody>
      </p:sp>
      <p:sp>
        <p:nvSpPr>
          <p:cNvPr id="18" name="CuadroTexto 17">
            <a:extLst>
              <a:ext uri="{FF2B5EF4-FFF2-40B4-BE49-F238E27FC236}">
                <a16:creationId xmlns:a16="http://schemas.microsoft.com/office/drawing/2014/main" id="{D70A999B-9788-DDEB-634D-B89BCFB358C8}"/>
              </a:ext>
            </a:extLst>
          </p:cNvPr>
          <p:cNvSpPr txBox="1"/>
          <p:nvPr/>
        </p:nvSpPr>
        <p:spPr>
          <a:xfrm>
            <a:off x="4863962" y="4047328"/>
            <a:ext cx="258504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dirty="0">
                <a:solidFill>
                  <a:schemeClr val="bg2">
                    <a:lumMod val="25000"/>
                  </a:schemeClr>
                </a:solidFill>
                <a:latin typeface="Arial"/>
                <a:cs typeface="Arial"/>
              </a:rPr>
              <a:t>Potencial de memoria</a:t>
            </a:r>
            <a:endParaRPr lang="es-ES" b="1" dirty="0">
              <a:solidFill>
                <a:schemeClr val="bg2">
                  <a:lumMod val="25000"/>
                </a:schemeClr>
              </a:solidFill>
            </a:endParaRPr>
          </a:p>
        </p:txBody>
      </p:sp>
    </p:spTree>
    <p:extLst>
      <p:ext uri="{BB962C8B-B14F-4D97-AF65-F5344CB8AC3E}">
        <p14:creationId xmlns:p14="http://schemas.microsoft.com/office/powerpoint/2010/main" val="12460724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n 20" descr="Imagen que contiene Gráfico&#10;&#10;Descripción generada automáticamente">
            <a:extLst>
              <a:ext uri="{FF2B5EF4-FFF2-40B4-BE49-F238E27FC236}">
                <a16:creationId xmlns:a16="http://schemas.microsoft.com/office/drawing/2014/main" id="{48E2027C-C545-FA96-F8E8-64DBDE57D93B}"/>
              </a:ext>
            </a:extLst>
          </p:cNvPr>
          <p:cNvPicPr>
            <a:picLocks noChangeAspect="1"/>
          </p:cNvPicPr>
          <p:nvPr/>
        </p:nvPicPr>
        <p:blipFill>
          <a:blip r:embed="rId3"/>
          <a:stretch>
            <a:fillRect/>
          </a:stretch>
        </p:blipFill>
        <p:spPr>
          <a:xfrm>
            <a:off x="4794580" y="1298816"/>
            <a:ext cx="4155596" cy="3167690"/>
          </a:xfrm>
          <a:prstGeom prst="rect">
            <a:avLst/>
          </a:prstGeom>
        </p:spPr>
      </p:pic>
      <p:sp>
        <p:nvSpPr>
          <p:cNvPr id="10" name="9 Rectángulo"/>
          <p:cNvSpPr/>
          <p:nvPr/>
        </p:nvSpPr>
        <p:spPr>
          <a:xfrm>
            <a:off x="11209" y="650159"/>
            <a:ext cx="9060905" cy="646331"/>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Cambria"/>
                <a:ea typeface="Cambria"/>
                <a:cs typeface="Arial"/>
              </a:rPr>
              <a:t>Resultados: Supervisado</a:t>
            </a:r>
            <a:endParaRPr lang="en-US" sz="3200" b="1" dirty="0">
              <a:solidFill>
                <a:schemeClr val="bg2">
                  <a:lumMod val="10000"/>
                </a:schemeClr>
              </a:solidFill>
              <a:latin typeface="Cambria"/>
              <a:ea typeface="Cambria"/>
              <a:cs typeface="Arial"/>
            </a:endParaRP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-11/17-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4"/>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5"/>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8968802" y="-515"/>
            <a:ext cx="172526" cy="646981"/>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Imagen 7" descr="Gráfico, Gráfico de líneas&#10;&#10;Descripción generada automáticamente">
            <a:extLst>
              <a:ext uri="{FF2B5EF4-FFF2-40B4-BE49-F238E27FC236}">
                <a16:creationId xmlns:a16="http://schemas.microsoft.com/office/drawing/2014/main" id="{E78F932A-7328-4412-7E19-1E7420D5BF76}"/>
              </a:ext>
            </a:extLst>
          </p:cNvPr>
          <p:cNvPicPr>
            <a:picLocks noChangeAspect="1"/>
          </p:cNvPicPr>
          <p:nvPr/>
        </p:nvPicPr>
        <p:blipFill>
          <a:blip r:embed="rId6"/>
          <a:stretch>
            <a:fillRect/>
          </a:stretch>
        </p:blipFill>
        <p:spPr>
          <a:xfrm>
            <a:off x="230757" y="1260534"/>
            <a:ext cx="2183922" cy="1864027"/>
          </a:xfrm>
          <a:prstGeom prst="rect">
            <a:avLst/>
          </a:prstGeom>
        </p:spPr>
      </p:pic>
      <p:pic>
        <p:nvPicPr>
          <p:cNvPr id="11" name="Imagen 10">
            <a:extLst>
              <a:ext uri="{FF2B5EF4-FFF2-40B4-BE49-F238E27FC236}">
                <a16:creationId xmlns:a16="http://schemas.microsoft.com/office/drawing/2014/main" id="{8191FAFB-12D9-8572-9EEB-34B01A18029B}"/>
              </a:ext>
            </a:extLst>
          </p:cNvPr>
          <p:cNvPicPr>
            <a:picLocks noChangeAspect="1"/>
          </p:cNvPicPr>
          <p:nvPr/>
        </p:nvPicPr>
        <p:blipFill>
          <a:blip r:embed="rId7"/>
          <a:stretch>
            <a:fillRect/>
          </a:stretch>
        </p:blipFill>
        <p:spPr>
          <a:xfrm>
            <a:off x="5056698" y="1259277"/>
            <a:ext cx="3257550" cy="400050"/>
          </a:xfrm>
          <a:prstGeom prst="rect">
            <a:avLst/>
          </a:prstGeom>
        </p:spPr>
      </p:pic>
      <p:pic>
        <p:nvPicPr>
          <p:cNvPr id="14" name="Imagen 13" descr="Gráfico, Gráfico de líneas&#10;&#10;Descripción generada automáticamente">
            <a:extLst>
              <a:ext uri="{FF2B5EF4-FFF2-40B4-BE49-F238E27FC236}">
                <a16:creationId xmlns:a16="http://schemas.microsoft.com/office/drawing/2014/main" id="{0DD0960F-4960-4517-473A-81EA4A80F3CC}"/>
              </a:ext>
            </a:extLst>
          </p:cNvPr>
          <p:cNvPicPr>
            <a:picLocks noChangeAspect="1"/>
          </p:cNvPicPr>
          <p:nvPr/>
        </p:nvPicPr>
        <p:blipFill>
          <a:blip r:embed="rId8"/>
          <a:stretch>
            <a:fillRect/>
          </a:stretch>
        </p:blipFill>
        <p:spPr>
          <a:xfrm>
            <a:off x="4665991" y="4496968"/>
            <a:ext cx="2284922" cy="1889726"/>
          </a:xfrm>
          <a:prstGeom prst="rect">
            <a:avLst/>
          </a:prstGeom>
        </p:spPr>
      </p:pic>
      <p:pic>
        <p:nvPicPr>
          <p:cNvPr id="20" name="Imagen 19" descr="Gráfico&#10;&#10;Descripción generada automáticamente">
            <a:extLst>
              <a:ext uri="{FF2B5EF4-FFF2-40B4-BE49-F238E27FC236}">
                <a16:creationId xmlns:a16="http://schemas.microsoft.com/office/drawing/2014/main" id="{854784CF-ED91-0566-A5EE-78C44FBFCA0E}"/>
              </a:ext>
            </a:extLst>
          </p:cNvPr>
          <p:cNvPicPr>
            <a:picLocks noChangeAspect="1"/>
          </p:cNvPicPr>
          <p:nvPr/>
        </p:nvPicPr>
        <p:blipFill>
          <a:blip r:embed="rId9"/>
          <a:stretch>
            <a:fillRect/>
          </a:stretch>
        </p:blipFill>
        <p:spPr>
          <a:xfrm>
            <a:off x="93185" y="3110361"/>
            <a:ext cx="4601294" cy="3340221"/>
          </a:xfrm>
          <a:prstGeom prst="rect">
            <a:avLst/>
          </a:prstGeom>
        </p:spPr>
      </p:pic>
      <p:pic>
        <p:nvPicPr>
          <p:cNvPr id="18" name="Imagen 17">
            <a:extLst>
              <a:ext uri="{FF2B5EF4-FFF2-40B4-BE49-F238E27FC236}">
                <a16:creationId xmlns:a16="http://schemas.microsoft.com/office/drawing/2014/main" id="{D5D6062D-9B98-7EFC-C0AB-B8A6C70AC0D8}"/>
              </a:ext>
            </a:extLst>
          </p:cNvPr>
          <p:cNvPicPr>
            <a:picLocks noChangeAspect="1"/>
          </p:cNvPicPr>
          <p:nvPr/>
        </p:nvPicPr>
        <p:blipFill>
          <a:blip r:embed="rId10"/>
          <a:stretch>
            <a:fillRect/>
          </a:stretch>
        </p:blipFill>
        <p:spPr>
          <a:xfrm>
            <a:off x="236597" y="3094906"/>
            <a:ext cx="4328843" cy="337509"/>
          </a:xfrm>
          <a:prstGeom prst="rect">
            <a:avLst/>
          </a:prstGeom>
        </p:spPr>
      </p:pic>
      <p:pic>
        <p:nvPicPr>
          <p:cNvPr id="23" name="Imagen 22">
            <a:extLst>
              <a:ext uri="{FF2B5EF4-FFF2-40B4-BE49-F238E27FC236}">
                <a16:creationId xmlns:a16="http://schemas.microsoft.com/office/drawing/2014/main" id="{EAB01E31-15F8-1C48-E640-445915D175AD}"/>
              </a:ext>
            </a:extLst>
          </p:cNvPr>
          <p:cNvPicPr>
            <a:picLocks noChangeAspect="1"/>
          </p:cNvPicPr>
          <p:nvPr/>
        </p:nvPicPr>
        <p:blipFill>
          <a:blip r:embed="rId11"/>
          <a:stretch>
            <a:fillRect/>
          </a:stretch>
        </p:blipFill>
        <p:spPr>
          <a:xfrm>
            <a:off x="2629439" y="1436029"/>
            <a:ext cx="1009650" cy="219075"/>
          </a:xfrm>
          <a:prstGeom prst="rect">
            <a:avLst/>
          </a:prstGeom>
        </p:spPr>
      </p:pic>
      <p:pic>
        <p:nvPicPr>
          <p:cNvPr id="24" name="Imagen 23">
            <a:extLst>
              <a:ext uri="{FF2B5EF4-FFF2-40B4-BE49-F238E27FC236}">
                <a16:creationId xmlns:a16="http://schemas.microsoft.com/office/drawing/2014/main" id="{5524D13B-9590-FE62-CE72-079D652A8382}"/>
              </a:ext>
            </a:extLst>
          </p:cNvPr>
          <p:cNvPicPr>
            <a:picLocks noChangeAspect="1"/>
          </p:cNvPicPr>
          <p:nvPr/>
        </p:nvPicPr>
        <p:blipFill>
          <a:blip r:embed="rId11"/>
          <a:stretch>
            <a:fillRect/>
          </a:stretch>
        </p:blipFill>
        <p:spPr>
          <a:xfrm>
            <a:off x="7302080" y="4785953"/>
            <a:ext cx="1009650" cy="219075"/>
          </a:xfrm>
          <a:prstGeom prst="rect">
            <a:avLst/>
          </a:prstGeom>
        </p:spPr>
      </p:pic>
      <p:pic>
        <p:nvPicPr>
          <p:cNvPr id="25" name="Imagen 24">
            <a:extLst>
              <a:ext uri="{FF2B5EF4-FFF2-40B4-BE49-F238E27FC236}">
                <a16:creationId xmlns:a16="http://schemas.microsoft.com/office/drawing/2014/main" id="{5218C5E9-7759-A915-BA0D-96C19B1401E8}"/>
              </a:ext>
            </a:extLst>
          </p:cNvPr>
          <p:cNvPicPr>
            <a:picLocks noChangeAspect="1"/>
          </p:cNvPicPr>
          <p:nvPr/>
        </p:nvPicPr>
        <p:blipFill>
          <a:blip r:embed="rId12"/>
          <a:stretch>
            <a:fillRect/>
          </a:stretch>
        </p:blipFill>
        <p:spPr>
          <a:xfrm>
            <a:off x="2900902" y="1709199"/>
            <a:ext cx="466725" cy="219075"/>
          </a:xfrm>
          <a:prstGeom prst="rect">
            <a:avLst/>
          </a:prstGeom>
        </p:spPr>
      </p:pic>
      <p:pic>
        <p:nvPicPr>
          <p:cNvPr id="26" name="Imagen 25">
            <a:extLst>
              <a:ext uri="{FF2B5EF4-FFF2-40B4-BE49-F238E27FC236}">
                <a16:creationId xmlns:a16="http://schemas.microsoft.com/office/drawing/2014/main" id="{AE1F6C82-EAC1-9AD2-3F7E-74ED6B0FC5E3}"/>
              </a:ext>
            </a:extLst>
          </p:cNvPr>
          <p:cNvPicPr>
            <a:picLocks noChangeAspect="1"/>
          </p:cNvPicPr>
          <p:nvPr/>
        </p:nvPicPr>
        <p:blipFill>
          <a:blip r:embed="rId12"/>
          <a:stretch>
            <a:fillRect/>
          </a:stretch>
        </p:blipFill>
        <p:spPr>
          <a:xfrm>
            <a:off x="7573544" y="5001614"/>
            <a:ext cx="466725" cy="219075"/>
          </a:xfrm>
          <a:prstGeom prst="rect">
            <a:avLst/>
          </a:prstGeom>
        </p:spPr>
      </p:pic>
    </p:spTree>
    <p:extLst>
      <p:ext uri="{BB962C8B-B14F-4D97-AF65-F5344CB8AC3E}">
        <p14:creationId xmlns:p14="http://schemas.microsoft.com/office/powerpoint/2010/main" val="14159533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3168" y="520763"/>
            <a:ext cx="9060905"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Cambria"/>
                <a:ea typeface="Cambria"/>
                <a:cs typeface="Arial"/>
              </a:rPr>
              <a:t>Resultados: </a:t>
            </a:r>
            <a:r>
              <a:rPr lang="es-ES" sz="3200" b="1" dirty="0" err="1">
                <a:solidFill>
                  <a:schemeClr val="bg2">
                    <a:lumMod val="10000"/>
                  </a:schemeClr>
                </a:solidFill>
                <a:latin typeface="Cambria"/>
                <a:ea typeface="Cambria"/>
                <a:cs typeface="Arial"/>
              </a:rPr>
              <a:t>DeepMyRC</a:t>
            </a:r>
            <a:endParaRPr lang="en-US" sz="3200" b="1" dirty="0" err="1">
              <a:solidFill>
                <a:schemeClr val="bg2">
                  <a:lumMod val="10000"/>
                </a:schemeClr>
              </a:solidFill>
              <a:latin typeface="Cambria"/>
              <a:ea typeface="Cambria"/>
              <a:cs typeface="Arial"/>
            </a:endParaRP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-12/17-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8968802" y="-515"/>
            <a:ext cx="172526" cy="646981"/>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3" descr="Gráfico, Histograma&#10;&#10;Descripción generada automáticamente">
            <a:extLst>
              <a:ext uri="{FF2B5EF4-FFF2-40B4-BE49-F238E27FC236}">
                <a16:creationId xmlns:a16="http://schemas.microsoft.com/office/drawing/2014/main" id="{A2E00997-3A00-91E8-0C05-C7992B040B77}"/>
              </a:ext>
            </a:extLst>
          </p:cNvPr>
          <p:cNvPicPr>
            <a:picLocks noChangeAspect="1"/>
          </p:cNvPicPr>
          <p:nvPr/>
        </p:nvPicPr>
        <p:blipFill>
          <a:blip r:embed="rId5"/>
          <a:stretch>
            <a:fillRect/>
          </a:stretch>
        </p:blipFill>
        <p:spPr>
          <a:xfrm>
            <a:off x="215032" y="2037003"/>
            <a:ext cx="2129107" cy="1878222"/>
          </a:xfrm>
          <a:prstGeom prst="rect">
            <a:avLst/>
          </a:prstGeom>
        </p:spPr>
      </p:pic>
      <p:pic>
        <p:nvPicPr>
          <p:cNvPr id="12" name="Imagen 11" descr="Tabla&#10;&#10;Descripción generada automáticamente">
            <a:extLst>
              <a:ext uri="{FF2B5EF4-FFF2-40B4-BE49-F238E27FC236}">
                <a16:creationId xmlns:a16="http://schemas.microsoft.com/office/drawing/2014/main" id="{B67CD26C-4A39-410F-3574-65D4AB7156C8}"/>
              </a:ext>
            </a:extLst>
          </p:cNvPr>
          <p:cNvPicPr>
            <a:picLocks noChangeAspect="1"/>
          </p:cNvPicPr>
          <p:nvPr/>
        </p:nvPicPr>
        <p:blipFill>
          <a:blip r:embed="rId6"/>
          <a:stretch>
            <a:fillRect/>
          </a:stretch>
        </p:blipFill>
        <p:spPr>
          <a:xfrm>
            <a:off x="14377" y="4711962"/>
            <a:ext cx="3680605" cy="1675396"/>
          </a:xfrm>
          <a:prstGeom prst="rect">
            <a:avLst/>
          </a:prstGeom>
        </p:spPr>
      </p:pic>
      <p:pic>
        <p:nvPicPr>
          <p:cNvPr id="14" name="Imagen 13" descr="Gráfico, Gráfico de barras, Histograma&#10;&#10;Descripción generada automáticamente">
            <a:extLst>
              <a:ext uri="{FF2B5EF4-FFF2-40B4-BE49-F238E27FC236}">
                <a16:creationId xmlns:a16="http://schemas.microsoft.com/office/drawing/2014/main" id="{0B7A643A-4717-3D1B-8848-348C879AC3EE}"/>
              </a:ext>
            </a:extLst>
          </p:cNvPr>
          <p:cNvPicPr>
            <a:picLocks noChangeAspect="1"/>
          </p:cNvPicPr>
          <p:nvPr/>
        </p:nvPicPr>
        <p:blipFill>
          <a:blip r:embed="rId7"/>
          <a:stretch>
            <a:fillRect/>
          </a:stretch>
        </p:blipFill>
        <p:spPr>
          <a:xfrm>
            <a:off x="4226944" y="4491320"/>
            <a:ext cx="4572000" cy="1670985"/>
          </a:xfrm>
          <a:prstGeom prst="rect">
            <a:avLst/>
          </a:prstGeom>
        </p:spPr>
      </p:pic>
      <p:sp>
        <p:nvSpPr>
          <p:cNvPr id="15" name="CuadroTexto 14">
            <a:extLst>
              <a:ext uri="{FF2B5EF4-FFF2-40B4-BE49-F238E27FC236}">
                <a16:creationId xmlns:a16="http://schemas.microsoft.com/office/drawing/2014/main" id="{62A33D1D-8751-DD45-BB77-F855B26A4825}"/>
              </a:ext>
            </a:extLst>
          </p:cNvPr>
          <p:cNvSpPr txBox="1"/>
          <p:nvPr/>
        </p:nvSpPr>
        <p:spPr>
          <a:xfrm>
            <a:off x="5423272" y="4114598"/>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dirty="0">
                <a:solidFill>
                  <a:schemeClr val="bg2">
                    <a:lumMod val="25000"/>
                  </a:schemeClr>
                </a:solidFill>
                <a:latin typeface="Arial"/>
                <a:cs typeface="Arial"/>
              </a:rPr>
              <a:t>Potencial de memoria</a:t>
            </a:r>
            <a:endParaRPr lang="es-ES" b="1" dirty="0">
              <a:solidFill>
                <a:schemeClr val="bg2">
                  <a:lumMod val="25000"/>
                </a:schemeClr>
              </a:solidFill>
            </a:endParaRPr>
          </a:p>
        </p:txBody>
      </p:sp>
      <p:sp>
        <p:nvSpPr>
          <p:cNvPr id="16" name="CuadroTexto 15">
            <a:extLst>
              <a:ext uri="{FF2B5EF4-FFF2-40B4-BE49-F238E27FC236}">
                <a16:creationId xmlns:a16="http://schemas.microsoft.com/office/drawing/2014/main" id="{1B535684-7F08-F97C-A651-86E2CC41613A}"/>
              </a:ext>
            </a:extLst>
          </p:cNvPr>
          <p:cNvSpPr txBox="1"/>
          <p:nvPr/>
        </p:nvSpPr>
        <p:spPr>
          <a:xfrm>
            <a:off x="578103" y="4114599"/>
            <a:ext cx="30595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dirty="0" err="1">
                <a:solidFill>
                  <a:schemeClr val="bg2">
                    <a:lumMod val="25000"/>
                  </a:schemeClr>
                </a:solidFill>
                <a:latin typeface="Arial"/>
                <a:cs typeface="Arial"/>
              </a:rPr>
              <a:t>Grádicos</a:t>
            </a:r>
            <a:r>
              <a:rPr lang="es-ES" b="1" dirty="0">
                <a:solidFill>
                  <a:schemeClr val="bg2">
                    <a:lumMod val="25000"/>
                  </a:schemeClr>
                </a:solidFill>
                <a:latin typeface="Arial"/>
                <a:cs typeface="Arial"/>
              </a:rPr>
              <a:t> de recurrencia</a:t>
            </a:r>
            <a:endParaRPr lang="es-ES" b="1" dirty="0">
              <a:solidFill>
                <a:schemeClr val="bg2">
                  <a:lumMod val="25000"/>
                </a:schemeClr>
              </a:solidFill>
            </a:endParaRPr>
          </a:p>
        </p:txBody>
      </p:sp>
      <p:pic>
        <p:nvPicPr>
          <p:cNvPr id="17" name="Imagen 16">
            <a:extLst>
              <a:ext uri="{FF2B5EF4-FFF2-40B4-BE49-F238E27FC236}">
                <a16:creationId xmlns:a16="http://schemas.microsoft.com/office/drawing/2014/main" id="{CE897010-3A3C-04EF-9246-865634EB4167}"/>
              </a:ext>
            </a:extLst>
          </p:cNvPr>
          <p:cNvPicPr>
            <a:picLocks noChangeAspect="1"/>
          </p:cNvPicPr>
          <p:nvPr/>
        </p:nvPicPr>
        <p:blipFill>
          <a:blip r:embed="rId8"/>
          <a:stretch>
            <a:fillRect/>
          </a:stretch>
        </p:blipFill>
        <p:spPr>
          <a:xfrm>
            <a:off x="4988944" y="1763583"/>
            <a:ext cx="4083171" cy="2223778"/>
          </a:xfrm>
          <a:prstGeom prst="rect">
            <a:avLst/>
          </a:prstGeom>
        </p:spPr>
      </p:pic>
      <p:pic>
        <p:nvPicPr>
          <p:cNvPr id="20" name="Imagen 19" descr="Gráfico, Gráfico de rectángulos&#10;&#10;Descripción generada automáticamente">
            <a:extLst>
              <a:ext uri="{FF2B5EF4-FFF2-40B4-BE49-F238E27FC236}">
                <a16:creationId xmlns:a16="http://schemas.microsoft.com/office/drawing/2014/main" id="{6781D998-A89C-CF1A-C81A-9F4660B7BB10}"/>
              </a:ext>
            </a:extLst>
          </p:cNvPr>
          <p:cNvPicPr>
            <a:picLocks noChangeAspect="1"/>
          </p:cNvPicPr>
          <p:nvPr/>
        </p:nvPicPr>
        <p:blipFill>
          <a:blip r:embed="rId9"/>
          <a:stretch>
            <a:fillRect/>
          </a:stretch>
        </p:blipFill>
        <p:spPr>
          <a:xfrm>
            <a:off x="2429772" y="2029454"/>
            <a:ext cx="2544795" cy="2080229"/>
          </a:xfrm>
          <a:prstGeom prst="rect">
            <a:avLst/>
          </a:prstGeom>
        </p:spPr>
      </p:pic>
      <p:pic>
        <p:nvPicPr>
          <p:cNvPr id="3" name="Imagen 2" descr="Diagrama&#10;&#10;Descripción generada automáticamente">
            <a:extLst>
              <a:ext uri="{FF2B5EF4-FFF2-40B4-BE49-F238E27FC236}">
                <a16:creationId xmlns:a16="http://schemas.microsoft.com/office/drawing/2014/main" id="{6CC3D6F3-3CFB-D327-513D-7D3159AE97A0}"/>
              </a:ext>
            </a:extLst>
          </p:cNvPr>
          <p:cNvPicPr>
            <a:picLocks noChangeAspect="1"/>
          </p:cNvPicPr>
          <p:nvPr/>
        </p:nvPicPr>
        <p:blipFill>
          <a:blip r:embed="rId10"/>
          <a:stretch>
            <a:fillRect/>
          </a:stretch>
        </p:blipFill>
        <p:spPr>
          <a:xfrm>
            <a:off x="631614" y="514889"/>
            <a:ext cx="1295940" cy="1529392"/>
          </a:xfrm>
          <a:prstGeom prst="rect">
            <a:avLst/>
          </a:prstGeom>
        </p:spPr>
      </p:pic>
      <p:sp>
        <p:nvSpPr>
          <p:cNvPr id="8" name="CuadroTexto 7">
            <a:extLst>
              <a:ext uri="{FF2B5EF4-FFF2-40B4-BE49-F238E27FC236}">
                <a16:creationId xmlns:a16="http://schemas.microsoft.com/office/drawing/2014/main" id="{E4FAC4D5-71FE-339C-5D18-D2AB9F97AE0B}"/>
              </a:ext>
            </a:extLst>
          </p:cNvPr>
          <p:cNvSpPr txBox="1"/>
          <p:nvPr/>
        </p:nvSpPr>
        <p:spPr>
          <a:xfrm>
            <a:off x="6420928" y="1029419"/>
            <a:ext cx="1535502"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000" i="1" dirty="0">
                <a:solidFill>
                  <a:srgbClr val="02303D"/>
                </a:solidFill>
                <a:latin typeface="Calibri"/>
                <a:cs typeface="Calibri"/>
              </a:rPr>
              <a:t>Claudio </a:t>
            </a:r>
            <a:r>
              <a:rPr lang="es-ES" sz="1000" i="1" err="1">
                <a:solidFill>
                  <a:srgbClr val="02303D"/>
                </a:solidFill>
                <a:latin typeface="Calibri"/>
                <a:cs typeface="Calibri"/>
              </a:rPr>
              <a:t>Gallicchio</a:t>
            </a:r>
            <a:r>
              <a:rPr lang="es-ES" sz="1000" i="1" dirty="0">
                <a:solidFill>
                  <a:srgbClr val="02303D"/>
                </a:solidFill>
                <a:latin typeface="Calibri"/>
                <a:cs typeface="Calibri"/>
              </a:rPr>
              <a:t> [1],[2]</a:t>
            </a:r>
            <a:endParaRPr lang="es-ES" sz="1000" i="1" dirty="0"/>
          </a:p>
        </p:txBody>
      </p:sp>
    </p:spTree>
    <p:extLst>
      <p:ext uri="{BB962C8B-B14F-4D97-AF65-F5344CB8AC3E}">
        <p14:creationId xmlns:p14="http://schemas.microsoft.com/office/powerpoint/2010/main" val="23914453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11209" y="650159"/>
            <a:ext cx="9060905" cy="646331"/>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Cambria"/>
                <a:ea typeface="Cambria"/>
                <a:cs typeface="Arial"/>
              </a:rPr>
              <a:t>Conclusiones</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-13/17</a:t>
            </a:r>
            <a:r>
              <a:rPr lang="en-US" sz="800" dirty="0">
                <a:latin typeface="Arial"/>
                <a:cs typeface="Arial"/>
              </a:rPr>
              <a:t>-</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7574198" y="-514"/>
            <a:ext cx="1509621" cy="79075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82970A13-4587-AC52-3034-BC79B20E9DA9}"/>
              </a:ext>
            </a:extLst>
          </p:cNvPr>
          <p:cNvSpPr txBox="1"/>
          <p:nvPr/>
        </p:nvSpPr>
        <p:spPr>
          <a:xfrm>
            <a:off x="926929" y="2327696"/>
            <a:ext cx="7430218"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s-ES" sz="2000" dirty="0">
                <a:solidFill>
                  <a:schemeClr val="tx2">
                    <a:lumMod val="50000"/>
                  </a:schemeClr>
                </a:solidFill>
                <a:latin typeface="Calibri"/>
                <a:cs typeface="Calibri"/>
              </a:rPr>
              <a:t>Robustez ante ruido.</a:t>
            </a:r>
          </a:p>
          <a:p>
            <a:pPr marL="285750" indent="-285750">
              <a:buFont typeface="Wingdings"/>
              <a:buChar char="q"/>
            </a:pPr>
            <a:r>
              <a:rPr lang="es-ES" sz="2000" dirty="0">
                <a:solidFill>
                  <a:schemeClr val="tx2">
                    <a:lumMod val="50000"/>
                  </a:schemeClr>
                </a:solidFill>
                <a:latin typeface="Calibri"/>
                <a:cs typeface="Calibri"/>
              </a:rPr>
              <a:t>Obtención dinámica temporal series temporales.</a:t>
            </a:r>
          </a:p>
          <a:p>
            <a:pPr marL="285750" indent="-285750">
              <a:buFont typeface="Wingdings"/>
              <a:buChar char="q"/>
            </a:pPr>
            <a:r>
              <a:rPr lang="es-ES" sz="2000" dirty="0">
                <a:solidFill>
                  <a:schemeClr val="tx2">
                    <a:lumMod val="50000"/>
                  </a:schemeClr>
                </a:solidFill>
                <a:latin typeface="Calibri"/>
                <a:cs typeface="Calibri"/>
              </a:rPr>
              <a:t>No se necesita obtención </a:t>
            </a:r>
            <a:r>
              <a:rPr lang="es-ES" sz="2000" err="1">
                <a:solidFill>
                  <a:schemeClr val="tx2">
                    <a:lumMod val="50000"/>
                  </a:schemeClr>
                </a:solidFill>
                <a:latin typeface="Calibri"/>
                <a:cs typeface="Calibri"/>
              </a:rPr>
              <a:t>features</a:t>
            </a:r>
            <a:r>
              <a:rPr lang="es-ES" sz="2000" dirty="0">
                <a:solidFill>
                  <a:schemeClr val="tx2">
                    <a:lumMod val="50000"/>
                  </a:schemeClr>
                </a:solidFill>
                <a:latin typeface="Calibri"/>
                <a:cs typeface="Calibri"/>
              </a:rPr>
              <a:t> (Temporales/Frecuenciales).</a:t>
            </a:r>
          </a:p>
          <a:p>
            <a:pPr marL="285750" indent="-285750">
              <a:buFont typeface="Wingdings"/>
              <a:buChar char="q"/>
            </a:pPr>
            <a:r>
              <a:rPr lang="es-ES" sz="2000" dirty="0">
                <a:solidFill>
                  <a:schemeClr val="tx2">
                    <a:lumMod val="50000"/>
                  </a:schemeClr>
                </a:solidFill>
                <a:latin typeface="Calibri"/>
                <a:cs typeface="Calibri"/>
              </a:rPr>
              <a:t>Menor capacidad computo</a:t>
            </a:r>
          </a:p>
          <a:p>
            <a:pPr marL="285750" indent="-285750">
              <a:buFont typeface="Wingdings"/>
              <a:buChar char="q"/>
            </a:pPr>
            <a:r>
              <a:rPr lang="es-ES" sz="2000" dirty="0">
                <a:solidFill>
                  <a:schemeClr val="tx2">
                    <a:lumMod val="50000"/>
                  </a:schemeClr>
                </a:solidFill>
                <a:latin typeface="Calibri"/>
                <a:cs typeface="Calibri"/>
              </a:rPr>
              <a:t>Facilidad de implementación</a:t>
            </a:r>
          </a:p>
        </p:txBody>
      </p:sp>
      <p:sp>
        <p:nvSpPr>
          <p:cNvPr id="4" name="CuadroTexto 3">
            <a:extLst>
              <a:ext uri="{FF2B5EF4-FFF2-40B4-BE49-F238E27FC236}">
                <a16:creationId xmlns:a16="http://schemas.microsoft.com/office/drawing/2014/main" id="{D9F2C906-8B94-DF1F-BB8F-4CB94C7C3969}"/>
              </a:ext>
            </a:extLst>
          </p:cNvPr>
          <p:cNvSpPr txBox="1"/>
          <p:nvPr/>
        </p:nvSpPr>
        <p:spPr>
          <a:xfrm>
            <a:off x="1315118" y="5073769"/>
            <a:ext cx="743021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s-ES" sz="2000" dirty="0">
                <a:solidFill>
                  <a:schemeClr val="tx2">
                    <a:lumMod val="50000"/>
                  </a:schemeClr>
                </a:solidFill>
                <a:latin typeface="Calibri"/>
                <a:cs typeface="Arial"/>
              </a:rPr>
              <a:t>Gran sensibilidad ante valores </a:t>
            </a:r>
            <a:r>
              <a:rPr lang="es-ES" sz="2000" err="1">
                <a:solidFill>
                  <a:schemeClr val="tx2">
                    <a:lumMod val="50000"/>
                  </a:schemeClr>
                </a:solidFill>
                <a:latin typeface="Calibri"/>
                <a:cs typeface="Arial"/>
              </a:rPr>
              <a:t>hiperparámetros</a:t>
            </a:r>
            <a:r>
              <a:rPr lang="es-ES" sz="2000" dirty="0">
                <a:solidFill>
                  <a:schemeClr val="tx2">
                    <a:lumMod val="50000"/>
                  </a:schemeClr>
                </a:solidFill>
                <a:latin typeface="Calibri"/>
                <a:cs typeface="Arial"/>
              </a:rPr>
              <a:t>.</a:t>
            </a:r>
            <a:endParaRPr lang="es-ES" sz="2000">
              <a:solidFill>
                <a:schemeClr val="tx2">
                  <a:lumMod val="50000"/>
                </a:schemeClr>
              </a:solidFill>
              <a:latin typeface="Calibri"/>
            </a:endParaRPr>
          </a:p>
          <a:p>
            <a:pPr marL="285750" indent="-285750">
              <a:buFont typeface="Wingdings"/>
              <a:buChar char="q"/>
            </a:pPr>
            <a:r>
              <a:rPr lang="es-ES" sz="2000" dirty="0">
                <a:solidFill>
                  <a:schemeClr val="tx2">
                    <a:lumMod val="50000"/>
                  </a:schemeClr>
                </a:solidFill>
                <a:latin typeface="Calibri"/>
                <a:cs typeface="Arial"/>
              </a:rPr>
              <a:t>Dependencia al tipo de dato y a las características de los mismos.</a:t>
            </a:r>
            <a:endParaRPr lang="es-ES" sz="2000">
              <a:solidFill>
                <a:schemeClr val="tx2">
                  <a:lumMod val="50000"/>
                </a:schemeClr>
              </a:solidFill>
              <a:latin typeface="Calibri"/>
            </a:endParaRPr>
          </a:p>
        </p:txBody>
      </p:sp>
      <p:sp>
        <p:nvSpPr>
          <p:cNvPr id="8" name="CuadroTexto 7">
            <a:extLst>
              <a:ext uri="{FF2B5EF4-FFF2-40B4-BE49-F238E27FC236}">
                <a16:creationId xmlns:a16="http://schemas.microsoft.com/office/drawing/2014/main" id="{1AD1EE83-995C-C076-0071-CD30435923A9}"/>
              </a:ext>
            </a:extLst>
          </p:cNvPr>
          <p:cNvSpPr txBox="1"/>
          <p:nvPr/>
        </p:nvSpPr>
        <p:spPr>
          <a:xfrm>
            <a:off x="400717" y="1709878"/>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2400" b="1" i="1" u="sng" dirty="0">
                <a:solidFill>
                  <a:schemeClr val="bg2">
                    <a:lumMod val="10000"/>
                  </a:schemeClr>
                </a:solidFill>
                <a:latin typeface="Calibri"/>
                <a:cs typeface="Arial"/>
              </a:rPr>
              <a:t>Beneficios</a:t>
            </a:r>
          </a:p>
        </p:txBody>
      </p:sp>
      <p:sp>
        <p:nvSpPr>
          <p:cNvPr id="11" name="CuadroTexto 10">
            <a:extLst>
              <a:ext uri="{FF2B5EF4-FFF2-40B4-BE49-F238E27FC236}">
                <a16:creationId xmlns:a16="http://schemas.microsoft.com/office/drawing/2014/main" id="{3322D0C4-0DE2-6CD3-F6D9-CEE4756AB96B}"/>
              </a:ext>
            </a:extLst>
          </p:cNvPr>
          <p:cNvSpPr txBox="1"/>
          <p:nvPr/>
        </p:nvSpPr>
        <p:spPr>
          <a:xfrm>
            <a:off x="400716" y="4427198"/>
            <a:ext cx="346206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2400" b="1" i="1" u="sng" err="1">
                <a:solidFill>
                  <a:schemeClr val="bg2">
                    <a:lumMod val="10000"/>
                  </a:schemeClr>
                </a:solidFill>
                <a:latin typeface="Calibri"/>
                <a:cs typeface="Arial"/>
              </a:rPr>
              <a:t>DesVentajas</a:t>
            </a:r>
            <a:endParaRPr lang="es-ES" sz="2400" b="1" i="1" u="sng">
              <a:solidFill>
                <a:schemeClr val="bg2">
                  <a:lumMod val="10000"/>
                </a:schemeClr>
              </a:solidFill>
              <a:latin typeface="Calibri"/>
            </a:endParaRPr>
          </a:p>
        </p:txBody>
      </p:sp>
    </p:spTree>
    <p:extLst>
      <p:ext uri="{BB962C8B-B14F-4D97-AF65-F5344CB8AC3E}">
        <p14:creationId xmlns:p14="http://schemas.microsoft.com/office/powerpoint/2010/main" val="39861203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3168" y="650159"/>
            <a:ext cx="9161546" cy="646331"/>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Cambria"/>
                <a:ea typeface="Cambria"/>
                <a:cs typeface="Arial"/>
              </a:rPr>
              <a:t>Discusión: </a:t>
            </a:r>
            <a:r>
              <a:rPr lang="es-ES" sz="3200" b="1" dirty="0">
                <a:solidFill>
                  <a:schemeClr val="tx2">
                    <a:lumMod val="50000"/>
                  </a:schemeClr>
                </a:solidFill>
                <a:latin typeface="Cambria"/>
                <a:ea typeface="Cambria"/>
                <a:cs typeface="Arial"/>
              </a:rPr>
              <a:t>RC-ESN</a:t>
            </a:r>
            <a:r>
              <a:rPr lang="es-ES" sz="3200" b="1" dirty="0">
                <a:solidFill>
                  <a:schemeClr val="bg2">
                    <a:lumMod val="10000"/>
                  </a:schemeClr>
                </a:solidFill>
                <a:latin typeface="Cambria"/>
                <a:ea typeface="Cambria"/>
                <a:cs typeface="Arial"/>
              </a:rPr>
              <a:t> </a:t>
            </a:r>
            <a:r>
              <a:rPr lang="es-ES" sz="3200" b="1" dirty="0">
                <a:solidFill>
                  <a:schemeClr val="accent1">
                    <a:lumMod val="50000"/>
                  </a:schemeClr>
                </a:solidFill>
                <a:latin typeface="Cambria"/>
                <a:ea typeface="Cambria"/>
                <a:cs typeface="Arial"/>
              </a:rPr>
              <a:t>y</a:t>
            </a:r>
            <a:r>
              <a:rPr lang="es-ES" sz="3200" b="1" dirty="0">
                <a:solidFill>
                  <a:schemeClr val="bg2">
                    <a:lumMod val="10000"/>
                  </a:schemeClr>
                </a:solidFill>
                <a:latin typeface="Cambria"/>
                <a:ea typeface="Cambria"/>
                <a:cs typeface="Arial"/>
              </a:rPr>
              <a:t> </a:t>
            </a:r>
            <a:r>
              <a:rPr lang="es-ES" sz="3200" b="1" dirty="0">
                <a:solidFill>
                  <a:schemeClr val="accent2">
                    <a:lumMod val="50000"/>
                  </a:schemeClr>
                </a:solidFill>
                <a:latin typeface="Cambria"/>
                <a:ea typeface="Cambria"/>
                <a:cs typeface="Arial"/>
              </a:rPr>
              <a:t>EEG</a:t>
            </a:r>
            <a:endParaRPr lang="en-US" sz="3200" b="1" dirty="0">
              <a:solidFill>
                <a:schemeClr val="accent2">
                  <a:lumMod val="50000"/>
                </a:schemeClr>
              </a:solidFill>
              <a:latin typeface="Cambria"/>
              <a:ea typeface="Cambria"/>
              <a:cs typeface="Arial"/>
            </a:endParaRP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-14/17</a:t>
            </a:r>
            <a:r>
              <a:rPr lang="en-US" sz="800" dirty="0">
                <a:latin typeface="Arial"/>
                <a:cs typeface="Arial"/>
              </a:rPr>
              <a:t>-</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7574199" y="-514"/>
            <a:ext cx="1567129" cy="79075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6" name="Imagen 15" descr="Cómo evitar que el cerebro envejezca demasiado rápido? - BBC News Mundo">
            <a:extLst>
              <a:ext uri="{FF2B5EF4-FFF2-40B4-BE49-F238E27FC236}">
                <a16:creationId xmlns:a16="http://schemas.microsoft.com/office/drawing/2014/main" id="{A30C8B76-F015-DD72-1C79-40B1372F8AEF}"/>
              </a:ext>
            </a:extLst>
          </p:cNvPr>
          <p:cNvPicPr>
            <a:picLocks noChangeAspect="1"/>
          </p:cNvPicPr>
          <p:nvPr/>
        </p:nvPicPr>
        <p:blipFill>
          <a:blip r:embed="rId5"/>
          <a:stretch>
            <a:fillRect/>
          </a:stretch>
        </p:blipFill>
        <p:spPr>
          <a:xfrm>
            <a:off x="449472" y="1857555"/>
            <a:ext cx="3543660" cy="23952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CuadroTexto 2">
            <a:extLst>
              <a:ext uri="{FF2B5EF4-FFF2-40B4-BE49-F238E27FC236}">
                <a16:creationId xmlns:a16="http://schemas.microsoft.com/office/drawing/2014/main" id="{70968314-3C88-4873-2B02-9CC807426992}"/>
              </a:ext>
            </a:extLst>
          </p:cNvPr>
          <p:cNvSpPr txBox="1"/>
          <p:nvPr/>
        </p:nvSpPr>
        <p:spPr>
          <a:xfrm>
            <a:off x="443303" y="4640121"/>
            <a:ext cx="8522896"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s-ES" sz="2000" dirty="0">
                <a:solidFill>
                  <a:schemeClr val="tx2">
                    <a:lumMod val="50000"/>
                  </a:schemeClr>
                </a:solidFill>
                <a:latin typeface="Arial"/>
                <a:cs typeface="Arial"/>
              </a:rPr>
              <a:t>Perspectivas futuras y desarrollo del </a:t>
            </a:r>
            <a:r>
              <a:rPr lang="es-ES" sz="2000" err="1">
                <a:solidFill>
                  <a:schemeClr val="tx2">
                    <a:lumMod val="50000"/>
                  </a:schemeClr>
                </a:solidFill>
                <a:latin typeface="Arial"/>
                <a:cs typeface="Arial"/>
              </a:rPr>
              <a:t>framework</a:t>
            </a:r>
            <a:endParaRPr lang="es-ES" sz="2000">
              <a:solidFill>
                <a:schemeClr val="tx2">
                  <a:lumMod val="50000"/>
                </a:schemeClr>
              </a:solidFill>
              <a:latin typeface="Arial"/>
              <a:cs typeface="Arial"/>
            </a:endParaRPr>
          </a:p>
          <a:p>
            <a:pPr marL="285750" indent="-285750">
              <a:buFont typeface="Wingdings"/>
              <a:buChar char="q"/>
            </a:pPr>
            <a:r>
              <a:rPr lang="es-ES" sz="2000" dirty="0">
                <a:solidFill>
                  <a:schemeClr val="tx2">
                    <a:lumMod val="50000"/>
                  </a:schemeClr>
                </a:solidFill>
                <a:latin typeface="Arial"/>
                <a:cs typeface="Arial"/>
              </a:rPr>
              <a:t>Implicaciones clínicas y potencial terapéutico</a:t>
            </a:r>
          </a:p>
          <a:p>
            <a:pPr marL="285750" indent="-285750">
              <a:buFont typeface="Wingdings"/>
              <a:buChar char="q"/>
            </a:pPr>
            <a:r>
              <a:rPr lang="es-ES" sz="2000" dirty="0">
                <a:solidFill>
                  <a:schemeClr val="tx2">
                    <a:lumMod val="50000"/>
                  </a:schemeClr>
                </a:solidFill>
                <a:latin typeface="Arial"/>
                <a:cs typeface="Arial"/>
              </a:rPr>
              <a:t>Consideraciones sobre la variabilidad y reproducibilidad del </a:t>
            </a:r>
            <a:r>
              <a:rPr lang="es-ES" sz="2000" dirty="0">
                <a:solidFill>
                  <a:schemeClr val="tx2">
                    <a:lumMod val="50000"/>
                  </a:schemeClr>
                </a:solidFill>
                <a:latin typeface="Calibri"/>
                <a:cs typeface="Calibri"/>
              </a:rPr>
              <a:t>modelo</a:t>
            </a:r>
          </a:p>
        </p:txBody>
      </p:sp>
      <p:sp>
        <p:nvSpPr>
          <p:cNvPr id="4" name="CuadroTexto 3">
            <a:extLst>
              <a:ext uri="{FF2B5EF4-FFF2-40B4-BE49-F238E27FC236}">
                <a16:creationId xmlns:a16="http://schemas.microsoft.com/office/drawing/2014/main" id="{EFE1A8E7-480A-2AAD-442B-A21630EC32A9}"/>
              </a:ext>
            </a:extLst>
          </p:cNvPr>
          <p:cNvSpPr txBox="1"/>
          <p:nvPr/>
        </p:nvSpPr>
        <p:spPr>
          <a:xfrm>
            <a:off x="3991155" y="1935193"/>
            <a:ext cx="4986066"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sz="2000" err="1">
                <a:solidFill>
                  <a:schemeClr val="tx2">
                    <a:lumMod val="50000"/>
                  </a:schemeClr>
                </a:solidFill>
                <a:latin typeface="Arial"/>
                <a:cs typeface="Arial"/>
              </a:rPr>
              <a:t>Desafíos</a:t>
            </a:r>
            <a:r>
              <a:rPr lang="en-US" sz="2000" dirty="0">
                <a:solidFill>
                  <a:schemeClr val="tx2">
                    <a:lumMod val="50000"/>
                  </a:schemeClr>
                </a:solidFill>
                <a:latin typeface="Arial"/>
                <a:cs typeface="Arial"/>
              </a:rPr>
              <a:t> y </a:t>
            </a:r>
            <a:r>
              <a:rPr lang="en-US" sz="2000" err="1">
                <a:solidFill>
                  <a:schemeClr val="tx2">
                    <a:lumMod val="50000"/>
                  </a:schemeClr>
                </a:solidFill>
                <a:latin typeface="Arial"/>
                <a:cs typeface="Arial"/>
              </a:rPr>
              <a:t>oportunidades</a:t>
            </a:r>
            <a:r>
              <a:rPr lang="en-US" sz="2000" dirty="0">
                <a:solidFill>
                  <a:schemeClr val="tx2">
                    <a:lumMod val="50000"/>
                  </a:schemeClr>
                </a:solidFill>
                <a:latin typeface="Arial"/>
                <a:cs typeface="Arial"/>
              </a:rPr>
              <a:t> </a:t>
            </a:r>
            <a:r>
              <a:rPr lang="en-US" sz="2000" err="1">
                <a:solidFill>
                  <a:schemeClr val="tx2">
                    <a:lumMod val="50000"/>
                  </a:schemeClr>
                </a:solidFill>
                <a:latin typeface="Arial"/>
                <a:cs typeface="Arial"/>
              </a:rPr>
              <a:t>en</a:t>
            </a:r>
            <a:r>
              <a:rPr lang="en-US" sz="2000" dirty="0">
                <a:solidFill>
                  <a:schemeClr val="tx2">
                    <a:lumMod val="50000"/>
                  </a:schemeClr>
                </a:solidFill>
                <a:latin typeface="Arial"/>
                <a:cs typeface="Arial"/>
              </a:rPr>
              <a:t> la </a:t>
            </a:r>
            <a:r>
              <a:rPr lang="en-US" sz="2000" err="1">
                <a:solidFill>
                  <a:schemeClr val="tx2">
                    <a:lumMod val="50000"/>
                  </a:schemeClr>
                </a:solidFill>
                <a:latin typeface="Arial"/>
                <a:cs typeface="Arial"/>
              </a:rPr>
              <a:t>integración</a:t>
            </a:r>
            <a:r>
              <a:rPr lang="en-US" sz="2000" dirty="0">
                <a:solidFill>
                  <a:schemeClr val="tx2">
                    <a:lumMod val="50000"/>
                  </a:schemeClr>
                </a:solidFill>
                <a:latin typeface="Arial"/>
                <a:cs typeface="Arial"/>
              </a:rPr>
              <a:t> de </a:t>
            </a:r>
            <a:r>
              <a:rPr lang="en-US" sz="2000" err="1">
                <a:solidFill>
                  <a:schemeClr val="tx2">
                    <a:lumMod val="50000"/>
                  </a:schemeClr>
                </a:solidFill>
                <a:latin typeface="Arial"/>
                <a:cs typeface="Arial"/>
              </a:rPr>
              <a:t>datos</a:t>
            </a:r>
            <a:r>
              <a:rPr lang="en-US" sz="2000" dirty="0">
                <a:solidFill>
                  <a:schemeClr val="tx2">
                    <a:lumMod val="50000"/>
                  </a:schemeClr>
                </a:solidFill>
                <a:latin typeface="Arial"/>
                <a:cs typeface="Arial"/>
              </a:rPr>
              <a:t> </a:t>
            </a:r>
            <a:r>
              <a:rPr lang="en-US" sz="2000" err="1">
                <a:solidFill>
                  <a:schemeClr val="tx2">
                    <a:lumMod val="50000"/>
                  </a:schemeClr>
                </a:solidFill>
                <a:latin typeface="Arial"/>
                <a:cs typeface="Arial"/>
              </a:rPr>
              <a:t>multidimensionales</a:t>
            </a:r>
            <a:endParaRPr lang="en-US" sz="2000">
              <a:solidFill>
                <a:schemeClr val="tx2">
                  <a:lumMod val="50000"/>
                </a:schemeClr>
              </a:solidFill>
              <a:latin typeface="Arial"/>
              <a:cs typeface="Arial"/>
            </a:endParaRPr>
          </a:p>
          <a:p>
            <a:pPr marL="285750" indent="-285750">
              <a:buFont typeface="Wingdings"/>
              <a:buChar char="q"/>
            </a:pPr>
            <a:r>
              <a:rPr lang="es-ES" sz="2000" dirty="0">
                <a:solidFill>
                  <a:schemeClr val="tx2">
                    <a:lumMod val="50000"/>
                  </a:schemeClr>
                </a:solidFill>
                <a:latin typeface="Arial"/>
                <a:cs typeface="Arial"/>
              </a:rPr>
              <a:t>Caracterización de la actividad cerebral según la edad</a:t>
            </a:r>
            <a:endParaRPr lang="en-US" sz="2000" dirty="0">
              <a:solidFill>
                <a:schemeClr val="tx2">
                  <a:lumMod val="50000"/>
                </a:schemeClr>
              </a:solidFill>
              <a:latin typeface="Arial"/>
              <a:cs typeface="Arial"/>
            </a:endParaRPr>
          </a:p>
          <a:p>
            <a:pPr marL="285750" indent="-285750">
              <a:buFont typeface="Wingdings"/>
              <a:buChar char="q"/>
            </a:pPr>
            <a:r>
              <a:rPr lang="es-ES" sz="2000" dirty="0">
                <a:solidFill>
                  <a:schemeClr val="tx2">
                    <a:lumMod val="50000"/>
                  </a:schemeClr>
                </a:solidFill>
                <a:latin typeface="Arial"/>
                <a:cs typeface="Arial"/>
              </a:rPr>
              <a:t>Impacto del envejecimiento en la funcionalidad cognitiva</a:t>
            </a:r>
            <a:endParaRPr lang="en-US" sz="2000" dirty="0">
              <a:solidFill>
                <a:schemeClr val="tx2">
                  <a:lumMod val="50000"/>
                </a:schemeClr>
              </a:solidFill>
              <a:latin typeface="Calibri"/>
              <a:ea typeface="Calibri"/>
              <a:cs typeface="Calibri"/>
            </a:endParaRPr>
          </a:p>
        </p:txBody>
      </p:sp>
    </p:spTree>
    <p:extLst>
      <p:ext uri="{BB962C8B-B14F-4D97-AF65-F5344CB8AC3E}">
        <p14:creationId xmlns:p14="http://schemas.microsoft.com/office/powerpoint/2010/main" val="18866952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C5C25D65-F2EB-0DE8-849E-E19E6F10D2A7}"/>
              </a:ext>
            </a:extLst>
          </p:cNvPr>
          <p:cNvSpPr txBox="1"/>
          <p:nvPr/>
        </p:nvSpPr>
        <p:spPr>
          <a:xfrm>
            <a:off x="417871" y="1476693"/>
            <a:ext cx="8724179"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Wingdings"/>
              <a:buChar char="q"/>
            </a:pPr>
            <a:r>
              <a:rPr lang="es-ES" dirty="0">
                <a:solidFill>
                  <a:schemeClr val="tx2">
                    <a:lumMod val="50000"/>
                  </a:schemeClr>
                </a:solidFill>
                <a:latin typeface="Arial"/>
                <a:cs typeface="Arial"/>
              </a:rPr>
              <a:t>Estudio extensivo basado en los resultados y teorías de neurociencia sobre la distinción entre jóvenes adultos y mayores</a:t>
            </a:r>
            <a:endParaRPr lang="es-ES" dirty="0">
              <a:solidFill>
                <a:schemeClr val="tx2">
                  <a:lumMod val="50000"/>
                </a:schemeClr>
              </a:solidFill>
            </a:endParaRPr>
          </a:p>
          <a:p>
            <a:pPr marL="285750" indent="-285750" algn="just">
              <a:buFont typeface="Wingdings"/>
              <a:buChar char="q"/>
            </a:pPr>
            <a:endParaRPr lang="es-ES" dirty="0">
              <a:solidFill>
                <a:schemeClr val="tx2">
                  <a:lumMod val="50000"/>
                </a:schemeClr>
              </a:solidFill>
              <a:latin typeface="Arial"/>
              <a:cs typeface="Arial"/>
            </a:endParaRPr>
          </a:p>
          <a:p>
            <a:pPr marL="285750" indent="-285750" algn="just">
              <a:buFont typeface="Wingdings"/>
              <a:buChar char="q"/>
            </a:pPr>
            <a:r>
              <a:rPr lang="es-ES" dirty="0">
                <a:solidFill>
                  <a:schemeClr val="tx2">
                    <a:lumMod val="50000"/>
                  </a:schemeClr>
                </a:solidFill>
                <a:latin typeface="Arial"/>
                <a:cs typeface="Arial"/>
              </a:rPr>
              <a:t>Búsqueda automática de </a:t>
            </a:r>
            <a:r>
              <a:rPr lang="es-ES" dirty="0" err="1">
                <a:solidFill>
                  <a:schemeClr val="tx2">
                    <a:lumMod val="50000"/>
                  </a:schemeClr>
                </a:solidFill>
                <a:latin typeface="Arial"/>
                <a:cs typeface="Arial"/>
              </a:rPr>
              <a:t>hiperparámetros</a:t>
            </a:r>
            <a:r>
              <a:rPr lang="es-ES" dirty="0">
                <a:solidFill>
                  <a:schemeClr val="tx2">
                    <a:lumMod val="50000"/>
                  </a:schemeClr>
                </a:solidFill>
                <a:latin typeface="Arial"/>
                <a:cs typeface="Arial"/>
              </a:rPr>
              <a:t> óptimos del </a:t>
            </a:r>
            <a:r>
              <a:rPr lang="es-ES" dirty="0" err="1">
                <a:solidFill>
                  <a:schemeClr val="tx2">
                    <a:lumMod val="50000"/>
                  </a:schemeClr>
                </a:solidFill>
                <a:latin typeface="Arial"/>
                <a:cs typeface="Arial"/>
              </a:rPr>
              <a:t>Reservoir</a:t>
            </a:r>
            <a:r>
              <a:rPr lang="es-ES" dirty="0">
                <a:solidFill>
                  <a:schemeClr val="tx2">
                    <a:lumMod val="50000"/>
                  </a:schemeClr>
                </a:solidFill>
                <a:latin typeface="Arial"/>
                <a:cs typeface="Arial"/>
              </a:rPr>
              <a:t> Computing ESN</a:t>
            </a:r>
            <a:endParaRPr lang="es-ES" dirty="0">
              <a:solidFill>
                <a:schemeClr val="tx2">
                  <a:lumMod val="50000"/>
                </a:schemeClr>
              </a:solidFill>
            </a:endParaRPr>
          </a:p>
          <a:p>
            <a:pPr marL="285750" indent="-285750" algn="just">
              <a:buFont typeface="Wingdings"/>
              <a:buChar char="q"/>
            </a:pPr>
            <a:endParaRPr lang="es-ES" dirty="0">
              <a:solidFill>
                <a:schemeClr val="tx2">
                  <a:lumMod val="50000"/>
                </a:schemeClr>
              </a:solidFill>
              <a:latin typeface="Arial"/>
              <a:cs typeface="Arial"/>
            </a:endParaRPr>
          </a:p>
          <a:p>
            <a:pPr marL="285750" indent="-285750" algn="just">
              <a:buFont typeface="Wingdings"/>
              <a:buChar char="q"/>
            </a:pPr>
            <a:r>
              <a:rPr lang="es-ES" dirty="0">
                <a:solidFill>
                  <a:schemeClr val="tx2">
                    <a:lumMod val="50000"/>
                  </a:schemeClr>
                </a:solidFill>
                <a:latin typeface="Arial"/>
                <a:cs typeface="Arial"/>
              </a:rPr>
              <a:t>Importancia de </a:t>
            </a:r>
            <a:r>
              <a:rPr lang="es-ES" dirty="0" err="1">
                <a:solidFill>
                  <a:schemeClr val="tx2">
                    <a:lumMod val="50000"/>
                  </a:schemeClr>
                </a:solidFill>
                <a:latin typeface="Arial"/>
                <a:cs typeface="Arial"/>
              </a:rPr>
              <a:t>hiperparámetros</a:t>
            </a:r>
            <a:r>
              <a:rPr lang="es-ES" dirty="0">
                <a:solidFill>
                  <a:schemeClr val="tx2">
                    <a:lumMod val="50000"/>
                  </a:schemeClr>
                </a:solidFill>
                <a:latin typeface="Arial"/>
                <a:cs typeface="Arial"/>
              </a:rPr>
              <a:t> en la resolución del problema neurocientífico</a:t>
            </a:r>
          </a:p>
          <a:p>
            <a:pPr marL="285750" indent="-285750" algn="just">
              <a:buFont typeface="Wingdings"/>
              <a:buChar char="q"/>
            </a:pPr>
            <a:endParaRPr lang="es-ES" dirty="0">
              <a:solidFill>
                <a:schemeClr val="tx2">
                  <a:lumMod val="50000"/>
                </a:schemeClr>
              </a:solidFill>
              <a:latin typeface="Arial"/>
              <a:cs typeface="Arial"/>
            </a:endParaRPr>
          </a:p>
          <a:p>
            <a:pPr marL="285750" indent="-285750" algn="just">
              <a:buFont typeface="Wingdings"/>
              <a:buChar char="q"/>
            </a:pPr>
            <a:r>
              <a:rPr lang="es-ES" dirty="0">
                <a:solidFill>
                  <a:schemeClr val="tx2">
                    <a:lumMod val="50000"/>
                  </a:schemeClr>
                </a:solidFill>
                <a:latin typeface="Arial"/>
                <a:cs typeface="Arial"/>
              </a:rPr>
              <a:t>Pruebas con la implementación de </a:t>
            </a:r>
            <a:r>
              <a:rPr lang="es-ES" dirty="0" err="1">
                <a:solidFill>
                  <a:schemeClr val="tx2">
                    <a:lumMod val="50000"/>
                  </a:schemeClr>
                </a:solidFill>
                <a:latin typeface="Arial"/>
                <a:cs typeface="Arial"/>
              </a:rPr>
              <a:t>DeepMyRC</a:t>
            </a:r>
            <a:r>
              <a:rPr lang="es-ES" dirty="0">
                <a:solidFill>
                  <a:schemeClr val="tx2">
                    <a:lumMod val="50000"/>
                  </a:schemeClr>
                </a:solidFill>
                <a:latin typeface="Arial"/>
                <a:cs typeface="Arial"/>
              </a:rPr>
              <a:t> para la resolución de este problema u otros similares</a:t>
            </a:r>
          </a:p>
          <a:p>
            <a:pPr marL="285750" indent="-285750" algn="just">
              <a:buFont typeface="Wingdings"/>
              <a:buChar char="q"/>
            </a:pPr>
            <a:endParaRPr lang="es-ES" dirty="0">
              <a:solidFill>
                <a:schemeClr val="tx2">
                  <a:lumMod val="50000"/>
                </a:schemeClr>
              </a:solidFill>
              <a:latin typeface="Arial"/>
              <a:cs typeface="Arial"/>
            </a:endParaRPr>
          </a:p>
          <a:p>
            <a:pPr marL="285750" indent="-285750" algn="just">
              <a:buFont typeface="Wingdings"/>
              <a:buChar char="q"/>
            </a:pPr>
            <a:r>
              <a:rPr lang="es-ES" dirty="0">
                <a:solidFill>
                  <a:schemeClr val="tx2">
                    <a:lumMod val="50000"/>
                  </a:schemeClr>
                </a:solidFill>
                <a:latin typeface="Arial"/>
                <a:cs typeface="Arial"/>
              </a:rPr>
              <a:t>Técnicas de extracción características del estado interno del RC-ESN como entrada al </a:t>
            </a:r>
            <a:r>
              <a:rPr lang="es-ES" dirty="0" err="1">
                <a:solidFill>
                  <a:schemeClr val="tx2">
                    <a:lumMod val="50000"/>
                  </a:schemeClr>
                </a:solidFill>
                <a:latin typeface="Arial"/>
                <a:cs typeface="Arial"/>
              </a:rPr>
              <a:t>readout</a:t>
            </a:r>
            <a:r>
              <a:rPr lang="es-ES" dirty="0">
                <a:solidFill>
                  <a:schemeClr val="tx2">
                    <a:lumMod val="50000"/>
                  </a:schemeClr>
                </a:solidFill>
                <a:latin typeface="Arial"/>
                <a:cs typeface="Arial"/>
              </a:rPr>
              <a:t>.</a:t>
            </a:r>
          </a:p>
          <a:p>
            <a:pPr marL="285750" indent="-285750" algn="just">
              <a:buFont typeface="Wingdings"/>
              <a:buChar char="q"/>
            </a:pPr>
            <a:endParaRPr lang="es-ES" dirty="0">
              <a:solidFill>
                <a:schemeClr val="tx2">
                  <a:lumMod val="50000"/>
                </a:schemeClr>
              </a:solidFill>
              <a:latin typeface="Arial"/>
              <a:cs typeface="Arial"/>
            </a:endParaRPr>
          </a:p>
          <a:p>
            <a:pPr marL="285750" indent="-285750" algn="just">
              <a:buFont typeface="Wingdings"/>
              <a:buChar char="q"/>
            </a:pPr>
            <a:r>
              <a:rPr lang="es-ES" dirty="0">
                <a:solidFill>
                  <a:schemeClr val="tx2">
                    <a:lumMod val="50000"/>
                  </a:schemeClr>
                </a:solidFill>
                <a:latin typeface="Arial"/>
                <a:cs typeface="Arial"/>
              </a:rPr>
              <a:t>Utilización de la implementación del API del RC para la resolución de otro tipo de problemas asociados al procesado de señales EEG</a:t>
            </a:r>
          </a:p>
          <a:p>
            <a:endParaRPr lang="es-ES" dirty="0">
              <a:latin typeface="Arial"/>
              <a:cs typeface="Arial"/>
            </a:endParaRPr>
          </a:p>
        </p:txBody>
      </p:sp>
      <p:sp>
        <p:nvSpPr>
          <p:cNvPr id="10" name="9 Rectángulo"/>
          <p:cNvSpPr/>
          <p:nvPr/>
        </p:nvSpPr>
        <p:spPr>
          <a:xfrm>
            <a:off x="-3168" y="650159"/>
            <a:ext cx="9161546" cy="646331"/>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Cambria"/>
                <a:ea typeface="Cambria"/>
                <a:cs typeface="Arial"/>
              </a:rPr>
              <a:t>Discusión: Trabajo </a:t>
            </a:r>
            <a:r>
              <a:rPr lang="es-ES" sz="3200" b="1" dirty="0">
                <a:solidFill>
                  <a:schemeClr val="tx2">
                    <a:lumMod val="50000"/>
                  </a:schemeClr>
                </a:solidFill>
                <a:latin typeface="Cambria"/>
                <a:ea typeface="Cambria"/>
                <a:cs typeface="Arial"/>
              </a:rPr>
              <a:t>futuro</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-15/17-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7574199" y="-514"/>
            <a:ext cx="1567129" cy="79075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8229747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3168" y="650159"/>
            <a:ext cx="9161546" cy="646331"/>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Cambria"/>
                <a:ea typeface="Cambria"/>
                <a:cs typeface="Arial"/>
              </a:rPr>
              <a:t>Bibliografía</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-16/17-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7574199" y="-514"/>
            <a:ext cx="1567129" cy="79075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E1357355-BBCF-5A33-8197-6F19EDDD1B2F}"/>
              </a:ext>
            </a:extLst>
          </p:cNvPr>
          <p:cNvSpPr txBox="1"/>
          <p:nvPr/>
        </p:nvSpPr>
        <p:spPr>
          <a:xfrm>
            <a:off x="669986" y="4176539"/>
            <a:ext cx="819001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Calibri"/>
                <a:cs typeface="Arial"/>
              </a:rPr>
              <a:t>[7] Claudio Gallicchio, Alessio Micheli, Luca </a:t>
            </a:r>
            <a:r>
              <a:rPr lang="en-US" sz="1200" dirty="0" err="1">
                <a:latin typeface="Calibri"/>
                <a:cs typeface="Arial"/>
              </a:rPr>
              <a:t>Pedrelli,Design</a:t>
            </a:r>
            <a:r>
              <a:rPr lang="en-US" sz="1200" dirty="0">
                <a:latin typeface="Calibri"/>
                <a:cs typeface="Arial"/>
              </a:rPr>
              <a:t> of deep echo state </a:t>
            </a:r>
            <a:r>
              <a:rPr lang="en-US" sz="1200" dirty="0" err="1">
                <a:latin typeface="Calibri"/>
                <a:cs typeface="Arial"/>
              </a:rPr>
              <a:t>networks,Neural</a:t>
            </a:r>
            <a:r>
              <a:rPr lang="en-US" sz="1200" dirty="0">
                <a:latin typeface="Calibri"/>
                <a:cs typeface="Arial"/>
              </a:rPr>
              <a:t> </a:t>
            </a:r>
            <a:r>
              <a:rPr lang="en-US" sz="1200" dirty="0" err="1">
                <a:latin typeface="Calibri"/>
                <a:cs typeface="Arial"/>
              </a:rPr>
              <a:t>Networks,Volume</a:t>
            </a:r>
            <a:r>
              <a:rPr lang="en-US" sz="1200" dirty="0">
                <a:latin typeface="Calibri"/>
                <a:cs typeface="Arial"/>
              </a:rPr>
              <a:t> 108, 2018,Pages 33-47, ISSN 0893-6080, https://doi.org/10.1016/j.neunet.2018.08.002.(https://www.sciencedirect.com/science/article/pii/S0893608018302223)</a:t>
            </a:r>
            <a:endParaRPr lang="es-ES" sz="1200" dirty="0">
              <a:latin typeface="Calibri"/>
              <a:cs typeface="Arial"/>
            </a:endParaRPr>
          </a:p>
        </p:txBody>
      </p:sp>
      <p:sp>
        <p:nvSpPr>
          <p:cNvPr id="4" name="CuadroTexto 3">
            <a:extLst>
              <a:ext uri="{FF2B5EF4-FFF2-40B4-BE49-F238E27FC236}">
                <a16:creationId xmlns:a16="http://schemas.microsoft.com/office/drawing/2014/main" id="{241C2EB2-7DC7-16DD-C3E6-0B62196B953F}"/>
              </a:ext>
            </a:extLst>
          </p:cNvPr>
          <p:cNvSpPr txBox="1"/>
          <p:nvPr/>
        </p:nvSpPr>
        <p:spPr>
          <a:xfrm>
            <a:off x="655608" y="4825042"/>
            <a:ext cx="819365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Calibri"/>
                <a:ea typeface="Calibri"/>
                <a:cs typeface="Arial"/>
              </a:rPr>
              <a:t>[8] Claudio Gallicchio, Alessio Micheli, Luca </a:t>
            </a:r>
            <a:r>
              <a:rPr lang="en-US" sz="1200" dirty="0" err="1">
                <a:latin typeface="Calibri"/>
                <a:ea typeface="Calibri"/>
                <a:cs typeface="Arial"/>
              </a:rPr>
              <a:t>Pedrelli</a:t>
            </a:r>
            <a:r>
              <a:rPr lang="en-US" sz="1200" dirty="0">
                <a:latin typeface="Calibri"/>
                <a:ea typeface="Calibri"/>
                <a:cs typeface="Arial"/>
              </a:rPr>
              <a:t>, Deep reservoir computing: A critical experimental analysis, Neurocomputing, Volume 268, 2017, Pages 87-99, ISSN 0925-2312, https://doi.org/10.1016/j.neucom.2016.12.089.</a:t>
            </a:r>
            <a:endParaRPr lang="es-ES" sz="1200">
              <a:latin typeface="Calibri"/>
              <a:ea typeface="Calibri"/>
            </a:endParaRPr>
          </a:p>
          <a:p>
            <a:r>
              <a:rPr lang="en-US" sz="1200" dirty="0">
                <a:latin typeface="Calibri"/>
                <a:ea typeface="Calibri"/>
                <a:cs typeface="Arial"/>
              </a:rPr>
              <a:t>(https://www.sciencedirect.com/science/article/pii/S0925231217307567)</a:t>
            </a:r>
          </a:p>
        </p:txBody>
      </p:sp>
      <p:sp>
        <p:nvSpPr>
          <p:cNvPr id="8" name="CuadroTexto 7">
            <a:extLst>
              <a:ext uri="{FF2B5EF4-FFF2-40B4-BE49-F238E27FC236}">
                <a16:creationId xmlns:a16="http://schemas.microsoft.com/office/drawing/2014/main" id="{0E53D36A-D91E-3361-2E3F-7F1CA090E51E}"/>
              </a:ext>
            </a:extLst>
          </p:cNvPr>
          <p:cNvSpPr txBox="1"/>
          <p:nvPr/>
        </p:nvSpPr>
        <p:spPr>
          <a:xfrm>
            <a:off x="669985" y="1705154"/>
            <a:ext cx="819221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latin typeface="Calibri"/>
                <a:cs typeface="Arial"/>
              </a:rPr>
              <a:t>[2] G. Tanaka, T. Yamane, J.-B. H ́</a:t>
            </a:r>
            <a:r>
              <a:rPr lang="en-US" sz="1200" dirty="0" err="1">
                <a:latin typeface="Calibri"/>
                <a:cs typeface="Arial"/>
              </a:rPr>
              <a:t>eroux</a:t>
            </a:r>
            <a:r>
              <a:rPr lang="en-US" sz="1200" dirty="0">
                <a:latin typeface="Calibri"/>
                <a:cs typeface="Arial"/>
              </a:rPr>
              <a:t>, R. Nakane, N. Kanazawa, S. Takeda, and A. Hirose, “Recent advances in physical reservoir computing: A review,” Neural Networks, vol. 115, pp. 100–123, 201</a:t>
            </a:r>
          </a:p>
        </p:txBody>
      </p:sp>
      <p:sp>
        <p:nvSpPr>
          <p:cNvPr id="11" name="CuadroTexto 10">
            <a:extLst>
              <a:ext uri="{FF2B5EF4-FFF2-40B4-BE49-F238E27FC236}">
                <a16:creationId xmlns:a16="http://schemas.microsoft.com/office/drawing/2014/main" id="{D6E634EF-1D67-AB8B-6535-82B1FCC8CBE4}"/>
              </a:ext>
            </a:extLst>
          </p:cNvPr>
          <p:cNvSpPr txBox="1"/>
          <p:nvPr/>
        </p:nvSpPr>
        <p:spPr>
          <a:xfrm>
            <a:off x="655608" y="1302589"/>
            <a:ext cx="801968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latin typeface="Calibri"/>
                <a:cs typeface="Arial"/>
              </a:rPr>
              <a:t>[1] H. Jaeger, “The” echo state” approach to </a:t>
            </a:r>
            <a:r>
              <a:rPr lang="en-US" sz="1200" dirty="0" err="1">
                <a:latin typeface="Calibri"/>
                <a:cs typeface="Arial"/>
              </a:rPr>
              <a:t>analysing</a:t>
            </a:r>
            <a:r>
              <a:rPr lang="en-US" sz="1200" dirty="0">
                <a:latin typeface="Calibri"/>
                <a:cs typeface="Arial"/>
              </a:rPr>
              <a:t> and training recurrent neural networks-with an erratum note’,” Bonn, Germany: German</a:t>
            </a:r>
            <a:r>
              <a:rPr lang="es-ES" sz="1200" dirty="0">
                <a:latin typeface="Calibri"/>
                <a:cs typeface="Arial"/>
              </a:rPr>
              <a:t>​ </a:t>
            </a:r>
            <a:r>
              <a:rPr lang="en-US" sz="1200" dirty="0">
                <a:latin typeface="Calibri"/>
                <a:cs typeface="Arial"/>
              </a:rPr>
              <a:t>National Research Center for Information Technology GMD Technical</a:t>
            </a:r>
            <a:r>
              <a:rPr lang="es-ES" sz="1200" dirty="0">
                <a:latin typeface="Calibri"/>
                <a:cs typeface="Arial"/>
              </a:rPr>
              <a:t>​ </a:t>
            </a:r>
            <a:r>
              <a:rPr lang="en-US" sz="1200" dirty="0">
                <a:latin typeface="Calibri"/>
                <a:cs typeface="Arial"/>
              </a:rPr>
              <a:t>Report, vol. 148, 01 2001</a:t>
            </a:r>
            <a:endParaRPr lang="es-ES" sz="1200" dirty="0">
              <a:latin typeface="Calibri"/>
              <a:cs typeface="Arial"/>
            </a:endParaRPr>
          </a:p>
        </p:txBody>
      </p:sp>
      <p:sp>
        <p:nvSpPr>
          <p:cNvPr id="12" name="CuadroTexto 11">
            <a:extLst>
              <a:ext uri="{FF2B5EF4-FFF2-40B4-BE49-F238E27FC236}">
                <a16:creationId xmlns:a16="http://schemas.microsoft.com/office/drawing/2014/main" id="{0103C9F5-3A6D-C8A3-D8AF-F20ECBD73C63}"/>
              </a:ext>
            </a:extLst>
          </p:cNvPr>
          <p:cNvSpPr txBox="1"/>
          <p:nvPr/>
        </p:nvSpPr>
        <p:spPr>
          <a:xfrm>
            <a:off x="655608" y="2481533"/>
            <a:ext cx="801969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latin typeface="Calibri"/>
                <a:cs typeface="Arial"/>
              </a:rPr>
              <a:t>[4] L. Lin, C. Jin, Z. Fu, B. Zhang, G. Bin, and S. Wu, “</a:t>
            </a:r>
            <a:r>
              <a:rPr lang="en-US" sz="1200" dirty="0" err="1">
                <a:latin typeface="Calibri"/>
                <a:cs typeface="Arial"/>
              </a:rPr>
              <a:t>Predictinghealthy</a:t>
            </a:r>
            <a:r>
              <a:rPr lang="en-US" sz="1200" dirty="0">
                <a:latin typeface="Calibri"/>
                <a:cs typeface="Arial"/>
              </a:rPr>
              <a:t> older adult’s brain age based on structural connectivity networks using artificial neural networks,” Computer Methods and Programs in Biomedicine, vol. 125, 12 2015</a:t>
            </a:r>
          </a:p>
        </p:txBody>
      </p:sp>
      <p:sp>
        <p:nvSpPr>
          <p:cNvPr id="14" name="CuadroTexto 13">
            <a:extLst>
              <a:ext uri="{FF2B5EF4-FFF2-40B4-BE49-F238E27FC236}">
                <a16:creationId xmlns:a16="http://schemas.microsoft.com/office/drawing/2014/main" id="{944CFC7C-E17B-04C4-8E7E-93B04B0DDC6E}"/>
              </a:ext>
            </a:extLst>
          </p:cNvPr>
          <p:cNvSpPr txBox="1"/>
          <p:nvPr/>
        </p:nvSpPr>
        <p:spPr>
          <a:xfrm>
            <a:off x="655608" y="2078965"/>
            <a:ext cx="801968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latin typeface="Calibri"/>
                <a:cs typeface="Arial"/>
              </a:rPr>
              <a:t>[3] M. </a:t>
            </a:r>
            <a:r>
              <a:rPr lang="en-US" sz="1200" dirty="0" err="1">
                <a:latin typeface="Calibri"/>
                <a:cs typeface="Arial"/>
              </a:rPr>
              <a:t>Lukoˇseviˇcius</a:t>
            </a:r>
            <a:r>
              <a:rPr lang="en-US" sz="1200" dirty="0">
                <a:latin typeface="Calibri"/>
                <a:cs typeface="Arial"/>
              </a:rPr>
              <a:t> and H. Jaeger, “Reservoir computing approaches to</a:t>
            </a:r>
            <a:r>
              <a:rPr lang="es-ES" sz="1200" dirty="0">
                <a:latin typeface="Calibri"/>
                <a:cs typeface="Arial"/>
              </a:rPr>
              <a:t>​ </a:t>
            </a:r>
            <a:r>
              <a:rPr lang="en-US" sz="1200" dirty="0">
                <a:latin typeface="Calibri"/>
                <a:cs typeface="Arial"/>
              </a:rPr>
              <a:t>recurrent neural network training,” Computer science review, vol. 3, no. 3,</a:t>
            </a:r>
            <a:r>
              <a:rPr lang="es-ES" sz="1200" dirty="0">
                <a:latin typeface="Calibri"/>
                <a:cs typeface="Arial"/>
              </a:rPr>
              <a:t>​ </a:t>
            </a:r>
            <a:r>
              <a:rPr lang="en-US" sz="1200" dirty="0">
                <a:latin typeface="Calibri"/>
                <a:cs typeface="Arial"/>
              </a:rPr>
              <a:t>pp. 127–149, 2009.</a:t>
            </a:r>
            <a:endParaRPr lang="es-ES" sz="1200" dirty="0">
              <a:latin typeface="Calibri"/>
              <a:cs typeface="Arial"/>
            </a:endParaRPr>
          </a:p>
        </p:txBody>
      </p:sp>
      <p:sp>
        <p:nvSpPr>
          <p:cNvPr id="15" name="CuadroTexto 14">
            <a:extLst>
              <a:ext uri="{FF2B5EF4-FFF2-40B4-BE49-F238E27FC236}">
                <a16:creationId xmlns:a16="http://schemas.microsoft.com/office/drawing/2014/main" id="{C95B3187-EAC1-276B-674D-E095E0117913}"/>
              </a:ext>
            </a:extLst>
          </p:cNvPr>
          <p:cNvSpPr txBox="1"/>
          <p:nvPr/>
        </p:nvSpPr>
        <p:spPr>
          <a:xfrm>
            <a:off x="655608" y="3717985"/>
            <a:ext cx="8192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latin typeface="Calibri"/>
                <a:cs typeface="Arial"/>
              </a:rPr>
              <a:t>[6] C. L. Webber Jr and J. P. </a:t>
            </a:r>
            <a:r>
              <a:rPr lang="en-US" sz="1200" dirty="0" err="1">
                <a:latin typeface="Calibri"/>
                <a:cs typeface="Arial"/>
              </a:rPr>
              <a:t>Zbilut</a:t>
            </a:r>
            <a:r>
              <a:rPr lang="en-US" sz="1200" dirty="0">
                <a:latin typeface="Calibri"/>
                <a:cs typeface="Arial"/>
              </a:rPr>
              <a:t> “Recurrence quantification analysis of nonlinear dynamical systems,” Tutorials in contemporary </a:t>
            </a:r>
            <a:r>
              <a:rPr lang="en-US" sz="1200" dirty="0" err="1">
                <a:latin typeface="Calibri"/>
                <a:cs typeface="Arial"/>
              </a:rPr>
              <a:t>nonlinearmethods</a:t>
            </a:r>
            <a:r>
              <a:rPr lang="en-US" sz="1200" dirty="0">
                <a:latin typeface="Calibri"/>
                <a:cs typeface="Arial"/>
              </a:rPr>
              <a:t> for the behavioral sciences, vol. 94, no. 2005, pp. 26–94, 200</a:t>
            </a:r>
            <a:endParaRPr lang="en-US" dirty="0"/>
          </a:p>
        </p:txBody>
      </p:sp>
      <p:sp>
        <p:nvSpPr>
          <p:cNvPr id="16" name="CuadroTexto 15">
            <a:extLst>
              <a:ext uri="{FF2B5EF4-FFF2-40B4-BE49-F238E27FC236}">
                <a16:creationId xmlns:a16="http://schemas.microsoft.com/office/drawing/2014/main" id="{B64CE3AF-FE95-3CD0-C300-22006B7ED2EA}"/>
              </a:ext>
            </a:extLst>
          </p:cNvPr>
          <p:cNvSpPr txBox="1"/>
          <p:nvPr/>
        </p:nvSpPr>
        <p:spPr>
          <a:xfrm>
            <a:off x="655608" y="2927230"/>
            <a:ext cx="819221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latin typeface="Calibri"/>
                <a:cs typeface="Arial"/>
              </a:rPr>
              <a:t>[5] A. B. Arrieta, S. Gil-Lopez, I. L. </a:t>
            </a:r>
            <a:r>
              <a:rPr lang="en-US" sz="1200" dirty="0" err="1">
                <a:latin typeface="Calibri"/>
                <a:cs typeface="Arial"/>
              </a:rPr>
              <a:t>na</a:t>
            </a:r>
            <a:r>
              <a:rPr lang="en-US" sz="1200" dirty="0">
                <a:latin typeface="Calibri"/>
                <a:cs typeface="Arial"/>
              </a:rPr>
              <a:t>, M. N. Bilbao, and J. D. Ser,</a:t>
            </a:r>
            <a:r>
              <a:rPr lang="es-ES" sz="1200" dirty="0">
                <a:latin typeface="Calibri"/>
                <a:cs typeface="Arial"/>
              </a:rPr>
              <a:t>​ </a:t>
            </a:r>
            <a:r>
              <a:rPr lang="en-US" sz="1200" dirty="0">
                <a:latin typeface="Calibri"/>
                <a:cs typeface="Arial"/>
              </a:rPr>
              <a:t>“On the post-hoc explainability of deep echo state networks for time</a:t>
            </a:r>
            <a:r>
              <a:rPr lang="es-ES" sz="1200" dirty="0">
                <a:latin typeface="Calibri"/>
                <a:cs typeface="Arial"/>
              </a:rPr>
              <a:t>​</a:t>
            </a:r>
            <a:r>
              <a:rPr lang="en-US" sz="1200" dirty="0">
                <a:latin typeface="Calibri"/>
                <a:cs typeface="Arial"/>
              </a:rPr>
              <a:t>series forecasting, image and video classification,” in Proceedings of</a:t>
            </a:r>
            <a:r>
              <a:rPr lang="es-ES" sz="1200" dirty="0">
                <a:latin typeface="Calibri"/>
                <a:cs typeface="Arial"/>
              </a:rPr>
              <a:t>​ </a:t>
            </a:r>
            <a:r>
              <a:rPr lang="en-US" sz="1200" dirty="0">
                <a:latin typeface="Calibri"/>
                <a:cs typeface="Arial"/>
              </a:rPr>
              <a:t>the International Conference on Deep Learning Applications. Lo</a:t>
            </a:r>
            <a:r>
              <a:rPr lang="es-ES" sz="1200" dirty="0">
                <a:latin typeface="Calibri"/>
                <a:cs typeface="Arial"/>
              </a:rPr>
              <a:t>​</a:t>
            </a:r>
            <a:r>
              <a:rPr lang="en-US" sz="1200" dirty="0">
                <a:latin typeface="Calibri"/>
                <a:cs typeface="Arial"/>
              </a:rPr>
              <a:t>cation, Country: TECNALIA, Basque Research and Technology Alliance (BRTA), University of the Basque Country (UPV/EHU), 2024</a:t>
            </a:r>
            <a:endParaRPr lang="es-ES" sz="1200" dirty="0">
              <a:latin typeface="Calibri"/>
              <a:cs typeface="Arial"/>
            </a:endParaRPr>
          </a:p>
        </p:txBody>
      </p:sp>
    </p:spTree>
    <p:extLst>
      <p:ext uri="{BB962C8B-B14F-4D97-AF65-F5344CB8AC3E}">
        <p14:creationId xmlns:p14="http://schemas.microsoft.com/office/powerpoint/2010/main" val="35047335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19301" y="670183"/>
            <a:ext cx="9119796"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Arial"/>
                <a:ea typeface="Cambria"/>
                <a:cs typeface="Arial"/>
              </a:rPr>
              <a:t>Tabla de contenidos</a:t>
            </a:r>
            <a:endParaRPr lang="es-ES" sz="3200" b="1">
              <a:solidFill>
                <a:schemeClr val="bg2">
                  <a:lumMod val="10000"/>
                </a:schemeClr>
              </a:solidFill>
              <a:latin typeface="Arial"/>
              <a:ea typeface="Cambria"/>
              <a:cs typeface="Arial"/>
            </a:endParaRPr>
          </a:p>
        </p:txBody>
      </p:sp>
      <p:pic>
        <p:nvPicPr>
          <p:cNvPr id="8" name="Picture 2" descr="http://bligoo.com/media/users/0/39606/images/innovation2.jpg"/>
          <p:cNvPicPr>
            <a:picLocks noChangeAspect="1" noChangeArrowheads="1"/>
          </p:cNvPicPr>
          <p:nvPr/>
        </p:nvPicPr>
        <p:blipFill>
          <a:blip r:embed="rId3"/>
          <a:srcRect/>
          <a:stretch>
            <a:fillRect/>
          </a:stretch>
        </p:blipFill>
        <p:spPr bwMode="auto">
          <a:xfrm>
            <a:off x="7128366" y="1708978"/>
            <a:ext cx="1617737" cy="1905283"/>
          </a:xfrm>
          <a:prstGeom prst="rect">
            <a:avLst/>
          </a:prstGeom>
          <a:noFill/>
          <a:ln w="9525">
            <a:noFill/>
            <a:miter lim="800000"/>
            <a:headEnd/>
            <a:tailEnd/>
          </a:ln>
        </p:spPr>
      </p:pic>
      <p:sp>
        <p:nvSpPr>
          <p:cNvPr id="3" name="Rectángulo 2"/>
          <p:cNvSpPr/>
          <p:nvPr/>
        </p:nvSpPr>
        <p:spPr>
          <a:xfrm>
            <a:off x="3693415" y="2831205"/>
            <a:ext cx="5544616" cy="2246769"/>
          </a:xfrm>
          <a:prstGeom prst="rect">
            <a:avLst/>
          </a:prstGeom>
          <a:noFill/>
          <a:ln w="9525">
            <a:noFill/>
            <a:miter lim="800000"/>
            <a:headEnd/>
            <a:tailEnd/>
          </a:ln>
        </p:spPr>
        <p:txBody>
          <a:bodyPr wrap="square" lIns="91440" tIns="45720" rIns="91440" bIns="45720" anchor="t">
            <a:spAutoFit/>
          </a:bodyPr>
          <a:lstStyle/>
          <a:p>
            <a:pPr marL="457200" indent="-457200" algn="just">
              <a:buFont typeface="+mj-lt"/>
              <a:buAutoNum type="arabicPeriod"/>
            </a:pPr>
            <a:r>
              <a:rPr lang="es-CO" sz="2800" b="1" i="1" dirty="0">
                <a:solidFill>
                  <a:schemeClr val="bg2">
                    <a:lumMod val="25000"/>
                  </a:schemeClr>
                </a:solidFill>
                <a:latin typeface="+mn-lt"/>
                <a:ea typeface="Calibri"/>
                <a:cs typeface="Times New Roman"/>
              </a:rPr>
              <a:t>Introducción</a:t>
            </a:r>
            <a:endParaRPr lang="es-CO" sz="2800" b="1" i="1">
              <a:solidFill>
                <a:schemeClr val="bg2">
                  <a:lumMod val="25000"/>
                </a:schemeClr>
              </a:solidFill>
              <a:latin typeface="+mn-lt"/>
              <a:ea typeface="Calibri" panose="020F0502020204030204" pitchFamily="34" charset="0"/>
              <a:cs typeface="Times New Roman" panose="02020603050405020304" pitchFamily="18" charset="0"/>
            </a:endParaRPr>
          </a:p>
          <a:p>
            <a:pPr marL="457200" indent="-457200" algn="just">
              <a:buFont typeface="+mj-lt"/>
              <a:buAutoNum type="arabicPeriod"/>
            </a:pPr>
            <a:r>
              <a:rPr lang="es-CO" sz="2800" b="1" i="1" dirty="0">
                <a:solidFill>
                  <a:schemeClr val="bg2">
                    <a:lumMod val="25000"/>
                  </a:schemeClr>
                </a:solidFill>
                <a:latin typeface="+mn-lt"/>
                <a:ea typeface="Calibri"/>
                <a:cs typeface="Times New Roman"/>
              </a:rPr>
              <a:t>Señales EEG </a:t>
            </a:r>
            <a:endParaRPr lang="es-CO" sz="2800" b="1" i="1">
              <a:solidFill>
                <a:schemeClr val="bg2">
                  <a:lumMod val="25000"/>
                </a:schemeClr>
              </a:solidFill>
              <a:latin typeface="+mn-lt"/>
              <a:ea typeface="Calibri" panose="020F0502020204030204" pitchFamily="34" charset="0"/>
              <a:cs typeface="Times New Roman" panose="02020603050405020304" pitchFamily="18" charset="0"/>
            </a:endParaRPr>
          </a:p>
          <a:p>
            <a:pPr marL="457200" indent="-457200" algn="just">
              <a:buFont typeface="+mj-lt"/>
              <a:buAutoNum type="arabicPeriod"/>
            </a:pPr>
            <a:r>
              <a:rPr lang="es-CO" sz="2800" b="1" i="1" err="1">
                <a:solidFill>
                  <a:schemeClr val="bg2">
                    <a:lumMod val="25000"/>
                  </a:schemeClr>
                </a:solidFill>
                <a:latin typeface="+mn-lt"/>
                <a:ea typeface="Calibri"/>
                <a:cs typeface="Times New Roman"/>
              </a:rPr>
              <a:t>MyRC</a:t>
            </a:r>
            <a:r>
              <a:rPr lang="es-CO" sz="2800" b="1" i="1" dirty="0">
                <a:solidFill>
                  <a:schemeClr val="bg2">
                    <a:lumMod val="25000"/>
                  </a:schemeClr>
                </a:solidFill>
                <a:latin typeface="+mn-lt"/>
                <a:ea typeface="Calibri"/>
                <a:cs typeface="Times New Roman"/>
              </a:rPr>
              <a:t> (ESN)</a:t>
            </a:r>
          </a:p>
          <a:p>
            <a:pPr marL="457200" indent="-457200" algn="just">
              <a:buFont typeface="+mj-lt"/>
              <a:buAutoNum type="arabicPeriod"/>
            </a:pPr>
            <a:r>
              <a:rPr lang="es-CO" sz="2800" b="1" i="1" dirty="0">
                <a:solidFill>
                  <a:schemeClr val="bg2">
                    <a:lumMod val="25000"/>
                  </a:schemeClr>
                </a:solidFill>
                <a:latin typeface="+mn-lt"/>
                <a:ea typeface="Calibri"/>
                <a:cs typeface="Times New Roman"/>
              </a:rPr>
              <a:t>Resultados</a:t>
            </a:r>
          </a:p>
          <a:p>
            <a:pPr marL="457200" indent="-457200" algn="just">
              <a:buAutoNum type="arabicPeriod"/>
            </a:pPr>
            <a:r>
              <a:rPr lang="es-CO" sz="2800" b="1" i="1" dirty="0">
                <a:solidFill>
                  <a:schemeClr val="bg2">
                    <a:lumMod val="25000"/>
                  </a:schemeClr>
                </a:solidFill>
                <a:latin typeface="+mn-lt"/>
                <a:ea typeface="Calibri"/>
                <a:cs typeface="Times New Roman"/>
              </a:rPr>
              <a:t>Conclusiones y Discusión</a:t>
            </a:r>
            <a:endParaRPr lang="es-CO" sz="2800" b="1" i="1" dirty="0">
              <a:solidFill>
                <a:schemeClr val="bg2">
                  <a:lumMod val="25000"/>
                </a:schemeClr>
              </a:solidFill>
              <a:latin typeface="+mn-lt"/>
              <a:ea typeface="Calibri" panose="020F0502020204030204" pitchFamily="34" charset="0"/>
              <a:cs typeface="Times New Roman" panose="02020603050405020304" pitchFamily="18" charset="0"/>
            </a:endParaRPr>
          </a:p>
        </p:txBody>
      </p:sp>
      <p:cxnSp>
        <p:nvCxnSpPr>
          <p:cNvPr id="2" name="Conector recto 1">
            <a:extLst>
              <a:ext uri="{FF2B5EF4-FFF2-40B4-BE49-F238E27FC236}">
                <a16:creationId xmlns:a16="http://schemas.microsoft.com/office/drawing/2014/main" id="{B8EC2A48-03E5-8013-77AC-2C8C1692B636}"/>
              </a:ext>
            </a:extLst>
          </p:cNvPr>
          <p:cNvCxnSpPr>
            <a:cxnSpLocks/>
          </p:cNvCxnSpPr>
          <p:nvPr/>
        </p:nvCxnSpPr>
        <p:spPr>
          <a:xfrm>
            <a:off x="179512" y="6453336"/>
            <a:ext cx="7488832"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14FA0C0B-6601-3007-6411-0C36034B3B9F}"/>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-0/17- </a:t>
            </a:r>
            <a:endParaRPr lang="es-ES" sz="800" dirty="0"/>
          </a:p>
        </p:txBody>
      </p:sp>
      <p:sp>
        <p:nvSpPr>
          <p:cNvPr id="7" name=" 3">
            <a:extLst>
              <a:ext uri="{FF2B5EF4-FFF2-40B4-BE49-F238E27FC236}">
                <a16:creationId xmlns:a16="http://schemas.microsoft.com/office/drawing/2014/main" id="{02E1D4CB-4AFF-3A3B-887E-64DAEE5D407C}"/>
              </a:ext>
            </a:extLst>
          </p:cNvPr>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1" name=" 175">
            <a:extLst>
              <a:ext uri="{FF2B5EF4-FFF2-40B4-BE49-F238E27FC236}">
                <a16:creationId xmlns:a16="http://schemas.microsoft.com/office/drawing/2014/main" id="{8A0897A5-7B7C-649C-BAD8-F77FFC48B03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s-ES" sz="800" b="1" i="1" dirty="0">
                <a:cs typeface="Arial" charset="0"/>
              </a:rPr>
              <a:t>Yolanda Vives Gilabert (</a:t>
            </a:r>
            <a:r>
              <a:rPr lang="es-ES" b="1" i="1" dirty="0">
                <a:solidFill>
                  <a:srgbClr val="000000"/>
                </a:solidFill>
                <a:effectLst/>
                <a:latin typeface="Arial" panose="020B0604020202020204" pitchFamily="34" charset="0"/>
              </a:rPr>
              <a:t>Yolanda.Vives@uv.es</a:t>
            </a:r>
            <a:r>
              <a:rPr lang="es-ES" sz="800" b="1" i="1" dirty="0">
                <a:cs typeface="Arial" charset="0"/>
              </a:rPr>
              <a:t>)</a:t>
            </a:r>
            <a:endParaRPr lang="en-US" sz="800" b="1" i="1" dirty="0">
              <a:cs typeface="Arial" charset="0"/>
            </a:endParaRPr>
          </a:p>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4"/>
              </a:rPr>
              <a:t>jogugil@alumni.uv.es/</a:t>
            </a:r>
            <a:r>
              <a:rPr lang="en-US" altLang="es-ES" b="1" i="1" dirty="0"/>
              <a:t> jogugil@gmail.com)</a:t>
            </a:r>
          </a:p>
        </p:txBody>
      </p:sp>
      <p:pic>
        <p:nvPicPr>
          <p:cNvPr id="12" name="Imagen 11" descr="Researchers study EEG patterns in dying man to understand brain activity at  the end of life">
            <a:extLst>
              <a:ext uri="{FF2B5EF4-FFF2-40B4-BE49-F238E27FC236}">
                <a16:creationId xmlns:a16="http://schemas.microsoft.com/office/drawing/2014/main" id="{12971CC0-4674-4169-63F7-6BEEE0721560}"/>
              </a:ext>
            </a:extLst>
          </p:cNvPr>
          <p:cNvPicPr>
            <a:picLocks noChangeAspect="1"/>
          </p:cNvPicPr>
          <p:nvPr/>
        </p:nvPicPr>
        <p:blipFill>
          <a:blip r:embed="rId5"/>
          <a:stretch>
            <a:fillRect/>
          </a:stretch>
        </p:blipFill>
        <p:spPr>
          <a:xfrm>
            <a:off x="429972" y="1709197"/>
            <a:ext cx="2849412" cy="226065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descr="Diagrama&#10;&#10;Descripción generada automáticamente">
            <a:extLst>
              <a:ext uri="{FF2B5EF4-FFF2-40B4-BE49-F238E27FC236}">
                <a16:creationId xmlns:a16="http://schemas.microsoft.com/office/drawing/2014/main" id="{9D668194-EC5C-D0B4-CF9A-C415DB4977A8}"/>
              </a:ext>
            </a:extLst>
          </p:cNvPr>
          <p:cNvPicPr>
            <a:picLocks noChangeAspect="1"/>
          </p:cNvPicPr>
          <p:nvPr/>
        </p:nvPicPr>
        <p:blipFill>
          <a:blip r:embed="rId3"/>
          <a:stretch>
            <a:fillRect/>
          </a:stretch>
        </p:blipFill>
        <p:spPr>
          <a:xfrm>
            <a:off x="-2876" y="1216774"/>
            <a:ext cx="5181600" cy="5172075"/>
          </a:xfrm>
          <a:prstGeom prst="rect">
            <a:avLst/>
          </a:prstGeom>
        </p:spPr>
      </p:pic>
      <p:sp>
        <p:nvSpPr>
          <p:cNvPr id="10" name="9 Rectángulo"/>
          <p:cNvSpPr/>
          <p:nvPr/>
        </p:nvSpPr>
        <p:spPr>
          <a:xfrm>
            <a:off x="25586" y="650159"/>
            <a:ext cx="9118414"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Arial"/>
                <a:ea typeface="Cambria"/>
                <a:cs typeface="Arial"/>
              </a:rPr>
              <a:t>Introducción</a:t>
            </a:r>
            <a:r>
              <a:rPr lang="es-ES" sz="3200" b="1" dirty="0">
                <a:solidFill>
                  <a:schemeClr val="bg2">
                    <a:lumMod val="25000"/>
                  </a:schemeClr>
                </a:solidFill>
                <a:latin typeface="Arial"/>
                <a:ea typeface="Cambria"/>
                <a:cs typeface="Arial"/>
              </a:rPr>
              <a:t>: </a:t>
            </a:r>
            <a:r>
              <a:rPr lang="es-ES" sz="3200" b="1" dirty="0">
                <a:solidFill>
                  <a:schemeClr val="tx2">
                    <a:lumMod val="50000"/>
                  </a:schemeClr>
                </a:solidFill>
                <a:latin typeface="Arial"/>
                <a:ea typeface="Cambria"/>
                <a:cs typeface="Arial"/>
              </a:rPr>
              <a:t>EEG </a:t>
            </a:r>
            <a:r>
              <a:rPr lang="es-ES" sz="3200" b="1" dirty="0">
                <a:solidFill>
                  <a:schemeClr val="bg2">
                    <a:lumMod val="25000"/>
                  </a:schemeClr>
                </a:solidFill>
                <a:latin typeface="Arial"/>
                <a:ea typeface="Cambria"/>
                <a:cs typeface="Arial"/>
              </a:rPr>
              <a:t>- </a:t>
            </a:r>
            <a:r>
              <a:rPr lang="es-ES" sz="3200" b="1" dirty="0">
                <a:solidFill>
                  <a:schemeClr val="accent2">
                    <a:lumMod val="50000"/>
                  </a:schemeClr>
                </a:solidFill>
                <a:latin typeface="Arial"/>
                <a:ea typeface="Cambria"/>
                <a:cs typeface="Arial"/>
              </a:rPr>
              <a:t>RC </a:t>
            </a:r>
            <a:r>
              <a:rPr lang="es-ES" sz="3200" b="1" dirty="0">
                <a:solidFill>
                  <a:schemeClr val="accent3">
                    <a:lumMod val="50000"/>
                  </a:schemeClr>
                </a:solidFill>
                <a:latin typeface="Arial"/>
                <a:ea typeface="Cambria"/>
                <a:cs typeface="Arial"/>
              </a:rPr>
              <a:t>ESN</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-1/17-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4"/>
              </a:rPr>
              <a:t>jogugil@alumni.uv.es/</a:t>
            </a:r>
            <a:r>
              <a:rPr lang="en-US" altLang="es-ES" b="1" i="1" dirty="0"/>
              <a:t> jogugil@gmail.com)</a:t>
            </a:r>
            <a:endParaRPr lang="es-ES"/>
          </a:p>
        </p:txBody>
      </p:sp>
      <p:grpSp>
        <p:nvGrpSpPr>
          <p:cNvPr id="9" name="Grupo 8">
            <a:extLst>
              <a:ext uri="{FF2B5EF4-FFF2-40B4-BE49-F238E27FC236}">
                <a16:creationId xmlns:a16="http://schemas.microsoft.com/office/drawing/2014/main" id="{A0E4CE25-F853-D78C-37D0-67C24DF48F17}"/>
              </a:ext>
            </a:extLst>
          </p:cNvPr>
          <p:cNvGrpSpPr/>
          <p:nvPr/>
        </p:nvGrpSpPr>
        <p:grpSpPr>
          <a:xfrm>
            <a:off x="3810001" y="1834505"/>
            <a:ext cx="5017698" cy="2412619"/>
            <a:chOff x="4226945" y="2165184"/>
            <a:chExt cx="4715773" cy="2527638"/>
          </a:xfrm>
        </p:grpSpPr>
        <p:pic>
          <p:nvPicPr>
            <p:cNvPr id="4" name="Imagen 3" descr="EEG brain function">
              <a:extLst>
                <a:ext uri="{FF2B5EF4-FFF2-40B4-BE49-F238E27FC236}">
                  <a16:creationId xmlns:a16="http://schemas.microsoft.com/office/drawing/2014/main" id="{757CD4EF-210A-6E65-6620-529875A56188}"/>
                </a:ext>
              </a:extLst>
            </p:cNvPr>
            <p:cNvPicPr>
              <a:picLocks noChangeAspect="1"/>
            </p:cNvPicPr>
            <p:nvPr/>
          </p:nvPicPr>
          <p:blipFill>
            <a:blip r:embed="rId5"/>
            <a:stretch>
              <a:fillRect/>
            </a:stretch>
          </p:blipFill>
          <p:spPr>
            <a:xfrm>
              <a:off x="5305383" y="2445709"/>
              <a:ext cx="616377" cy="343316"/>
            </a:xfrm>
            <a:prstGeom prst="rect">
              <a:avLst/>
            </a:prstGeom>
          </p:spPr>
        </p:pic>
        <p:pic>
          <p:nvPicPr>
            <p:cNvPr id="3" name="Imagen 2" descr="Interfaz de usuario gráfica, Diagrama&#10;&#10;Descripción generada automáticamente">
              <a:extLst>
                <a:ext uri="{FF2B5EF4-FFF2-40B4-BE49-F238E27FC236}">
                  <a16:creationId xmlns:a16="http://schemas.microsoft.com/office/drawing/2014/main" id="{2B71B240-4290-E1B2-6FA4-E1194E06137C}"/>
                </a:ext>
              </a:extLst>
            </p:cNvPr>
            <p:cNvPicPr>
              <a:picLocks noChangeAspect="1"/>
            </p:cNvPicPr>
            <p:nvPr/>
          </p:nvPicPr>
          <p:blipFill>
            <a:blip r:embed="rId6"/>
            <a:stretch>
              <a:fillRect/>
            </a:stretch>
          </p:blipFill>
          <p:spPr>
            <a:xfrm>
              <a:off x="4226945" y="2165184"/>
              <a:ext cx="4715773" cy="2527638"/>
            </a:xfrm>
            <a:prstGeom prst="rect">
              <a:avLst/>
            </a:prstGeom>
          </p:spPr>
        </p:pic>
      </p:grpSp>
      <p:sp>
        <p:nvSpPr>
          <p:cNvPr id="7" name="CuadroTexto 6">
            <a:extLst>
              <a:ext uri="{FF2B5EF4-FFF2-40B4-BE49-F238E27FC236}">
                <a16:creationId xmlns:a16="http://schemas.microsoft.com/office/drawing/2014/main" id="{B305ADFB-BFBC-EB92-E121-97297E534A4C}"/>
              </a:ext>
            </a:extLst>
          </p:cNvPr>
          <p:cNvSpPr txBox="1"/>
          <p:nvPr/>
        </p:nvSpPr>
        <p:spPr>
          <a:xfrm>
            <a:off x="5706441" y="1359345"/>
            <a:ext cx="2930105" cy="369332"/>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i="1" dirty="0">
                <a:solidFill>
                  <a:schemeClr val="bg2">
                    <a:lumMod val="25000"/>
                  </a:schemeClr>
                </a:solidFill>
                <a:latin typeface="Arial"/>
                <a:cs typeface="Arial"/>
              </a:rPr>
              <a:t>Framework desarrollado</a:t>
            </a:r>
            <a:endParaRPr lang="es-ES" b="1" i="1">
              <a:solidFill>
                <a:schemeClr val="bg2">
                  <a:lumMod val="25000"/>
                </a:schemeClr>
              </a:solidFill>
            </a:endParaRPr>
          </a:p>
        </p:txBody>
      </p:sp>
    </p:spTree>
    <p:extLst>
      <p:ext uri="{BB962C8B-B14F-4D97-AF65-F5344CB8AC3E}">
        <p14:creationId xmlns:p14="http://schemas.microsoft.com/office/powerpoint/2010/main" val="21384336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25586" y="650159"/>
            <a:ext cx="9118414"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Arial"/>
                <a:ea typeface="Cambria"/>
                <a:cs typeface="Arial"/>
              </a:rPr>
              <a:t>Introducción: </a:t>
            </a:r>
            <a:r>
              <a:rPr lang="es-ES" sz="3200" b="1" dirty="0">
                <a:solidFill>
                  <a:schemeClr val="tx2">
                    <a:lumMod val="50000"/>
                  </a:schemeClr>
                </a:solidFill>
                <a:latin typeface="Arial"/>
                <a:ea typeface="Cambria"/>
                <a:cs typeface="Arial"/>
              </a:rPr>
              <a:t>Estado del a</a:t>
            </a:r>
            <a:r>
              <a:rPr lang="es-ES" sz="3200" b="1" dirty="0">
                <a:solidFill>
                  <a:schemeClr val="accent1">
                    <a:lumMod val="50000"/>
                  </a:schemeClr>
                </a:solidFill>
                <a:latin typeface="Arial"/>
                <a:ea typeface="Cambria"/>
                <a:cs typeface="Arial"/>
              </a:rPr>
              <a:t>rte </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15444"/>
          </a:xfrm>
          <a:prstGeom prst="rect">
            <a:avLst/>
          </a:prstGeom>
          <a:noFill/>
        </p:spPr>
        <p:txBody>
          <a:bodyPr wrap="square" lIns="91440" tIns="45720" rIns="91440" bIns="45720" anchor="t">
            <a:spAutoFit/>
          </a:bodyPr>
          <a:lstStyle/>
          <a:p>
            <a:pPr algn="ctr"/>
            <a:r>
              <a:rPr lang="en-US" altLang="es-ES" sz="800" dirty="0">
                <a:latin typeface="Arial"/>
                <a:cs typeface="Arial"/>
              </a:rPr>
              <a:t>-2/17-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8" name="Imagen 7" descr="Histograma&#10;&#10;Descripción generada automáticamente">
            <a:extLst>
              <a:ext uri="{FF2B5EF4-FFF2-40B4-BE49-F238E27FC236}">
                <a16:creationId xmlns:a16="http://schemas.microsoft.com/office/drawing/2014/main" id="{80324E55-51FD-E3D8-59E6-5066374F61A5}"/>
              </a:ext>
            </a:extLst>
          </p:cNvPr>
          <p:cNvPicPr>
            <a:picLocks noChangeAspect="1"/>
          </p:cNvPicPr>
          <p:nvPr/>
        </p:nvPicPr>
        <p:blipFill>
          <a:blip r:embed="rId4"/>
          <a:stretch>
            <a:fillRect/>
          </a:stretch>
        </p:blipFill>
        <p:spPr>
          <a:xfrm>
            <a:off x="75930" y="4010473"/>
            <a:ext cx="4779574" cy="2057579"/>
          </a:xfrm>
          <a:prstGeom prst="rect">
            <a:avLst/>
          </a:prstGeom>
        </p:spPr>
      </p:pic>
      <p:pic>
        <p:nvPicPr>
          <p:cNvPr id="4" name="Imagen 3" descr="Gráfico, Histograma&#10;&#10;Descripción generada automáticamente">
            <a:extLst>
              <a:ext uri="{FF2B5EF4-FFF2-40B4-BE49-F238E27FC236}">
                <a16:creationId xmlns:a16="http://schemas.microsoft.com/office/drawing/2014/main" id="{DDD64855-1A1D-7B56-F991-74E0354F7C8A}"/>
              </a:ext>
            </a:extLst>
          </p:cNvPr>
          <p:cNvPicPr>
            <a:picLocks noChangeAspect="1"/>
          </p:cNvPicPr>
          <p:nvPr/>
        </p:nvPicPr>
        <p:blipFill>
          <a:blip r:embed="rId5"/>
          <a:stretch>
            <a:fillRect/>
          </a:stretch>
        </p:blipFill>
        <p:spPr>
          <a:xfrm>
            <a:off x="791744" y="1857195"/>
            <a:ext cx="3362325" cy="1562100"/>
          </a:xfrm>
          <a:prstGeom prst="rect">
            <a:avLst/>
          </a:prstGeom>
        </p:spPr>
      </p:pic>
      <p:pic>
        <p:nvPicPr>
          <p:cNvPr id="7" name="Imagen 6" descr="Tabla&#10;&#10;Descripción generada automáticamente">
            <a:extLst>
              <a:ext uri="{FF2B5EF4-FFF2-40B4-BE49-F238E27FC236}">
                <a16:creationId xmlns:a16="http://schemas.microsoft.com/office/drawing/2014/main" id="{22596470-4CEA-8913-5DDF-D4ED761D8E3A}"/>
              </a:ext>
            </a:extLst>
          </p:cNvPr>
          <p:cNvPicPr>
            <a:picLocks noChangeAspect="1"/>
          </p:cNvPicPr>
          <p:nvPr/>
        </p:nvPicPr>
        <p:blipFill>
          <a:blip r:embed="rId6"/>
          <a:stretch>
            <a:fillRect/>
          </a:stretch>
        </p:blipFill>
        <p:spPr>
          <a:xfrm>
            <a:off x="4861795" y="1436029"/>
            <a:ext cx="3647356" cy="2145642"/>
          </a:xfrm>
          <a:prstGeom prst="rect">
            <a:avLst/>
          </a:prstGeom>
        </p:spPr>
      </p:pic>
      <p:pic>
        <p:nvPicPr>
          <p:cNvPr id="9" name="Imagen 8" descr="Gráfico, Gráfico circular&#10;&#10;Descripción generada automáticamente">
            <a:extLst>
              <a:ext uri="{FF2B5EF4-FFF2-40B4-BE49-F238E27FC236}">
                <a16:creationId xmlns:a16="http://schemas.microsoft.com/office/drawing/2014/main" id="{CFB5167D-9A4E-6696-C65E-BF81DEF6438C}"/>
              </a:ext>
            </a:extLst>
          </p:cNvPr>
          <p:cNvPicPr>
            <a:picLocks noChangeAspect="1"/>
          </p:cNvPicPr>
          <p:nvPr/>
        </p:nvPicPr>
        <p:blipFill>
          <a:blip r:embed="rId7"/>
          <a:stretch>
            <a:fillRect/>
          </a:stretch>
        </p:blipFill>
        <p:spPr>
          <a:xfrm>
            <a:off x="4761242" y="3576459"/>
            <a:ext cx="4380423" cy="2249878"/>
          </a:xfrm>
          <a:prstGeom prst="rect">
            <a:avLst/>
          </a:prstGeom>
        </p:spPr>
      </p:pic>
    </p:spTree>
    <p:extLst>
      <p:ext uri="{BB962C8B-B14F-4D97-AF65-F5344CB8AC3E}">
        <p14:creationId xmlns:p14="http://schemas.microsoft.com/office/powerpoint/2010/main" val="42555025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25586" y="650159"/>
            <a:ext cx="9118414"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Arial"/>
                <a:ea typeface="Cambria"/>
                <a:cs typeface="Arial"/>
              </a:rPr>
              <a:t>Señales EEG: D</a:t>
            </a:r>
            <a:r>
              <a:rPr lang="es-ES" sz="3200" b="1" dirty="0">
                <a:solidFill>
                  <a:schemeClr val="tx2">
                    <a:lumMod val="50000"/>
                  </a:schemeClr>
                </a:solidFill>
                <a:latin typeface="Arial"/>
                <a:ea typeface="Cambria"/>
                <a:cs typeface="Arial"/>
              </a:rPr>
              <a:t>atos</a:t>
            </a:r>
            <a:r>
              <a:rPr lang="es-ES" sz="3200" b="1" dirty="0">
                <a:solidFill>
                  <a:schemeClr val="bg2">
                    <a:lumMod val="10000"/>
                  </a:schemeClr>
                </a:solidFill>
                <a:latin typeface="Arial"/>
                <a:ea typeface="Cambria"/>
                <a:cs typeface="Arial"/>
              </a:rPr>
              <a:t> s</a:t>
            </a:r>
            <a:r>
              <a:rPr lang="es-ES" sz="3200" b="1" dirty="0">
                <a:solidFill>
                  <a:schemeClr val="accent1">
                    <a:lumMod val="50000"/>
                  </a:schemeClr>
                </a:solidFill>
                <a:latin typeface="Arial"/>
                <a:ea typeface="Cambria"/>
                <a:cs typeface="Arial"/>
              </a:rPr>
              <a:t>intéticos</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63437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a:off x="7631707" y="13863"/>
            <a:ext cx="503207" cy="63260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3" name="Diagrama 2">
            <a:extLst>
              <a:ext uri="{FF2B5EF4-FFF2-40B4-BE49-F238E27FC236}">
                <a16:creationId xmlns:a16="http://schemas.microsoft.com/office/drawing/2014/main" id="{283C3DDB-6F84-1394-1CBD-B1B194E07603}"/>
              </a:ext>
            </a:extLst>
          </p:cNvPr>
          <p:cNvGraphicFramePr/>
          <p:nvPr>
            <p:extLst>
              <p:ext uri="{D42A27DB-BD31-4B8C-83A1-F6EECF244321}">
                <p14:modId xmlns:p14="http://schemas.microsoft.com/office/powerpoint/2010/main" val="798765164"/>
              </p:ext>
            </p:extLst>
          </p:nvPr>
        </p:nvGraphicFramePr>
        <p:xfrm>
          <a:off x="2580238" y="2251736"/>
          <a:ext cx="4311713" cy="26051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18" name="Imagen 317" descr="Lo mejor en la categoría «Eeg» de imágenes, fotos de stock e ilustraciones  libres de regalías | Shutterstock">
            <a:extLst>
              <a:ext uri="{FF2B5EF4-FFF2-40B4-BE49-F238E27FC236}">
                <a16:creationId xmlns:a16="http://schemas.microsoft.com/office/drawing/2014/main" id="{62FDA3BC-5696-CC85-3370-EB83234E0576}"/>
              </a:ext>
            </a:extLst>
          </p:cNvPr>
          <p:cNvPicPr>
            <a:picLocks noChangeAspect="1"/>
          </p:cNvPicPr>
          <p:nvPr/>
        </p:nvPicPr>
        <p:blipFill>
          <a:blip r:embed="rId10"/>
          <a:stretch>
            <a:fillRect/>
          </a:stretch>
        </p:blipFill>
        <p:spPr>
          <a:xfrm>
            <a:off x="444469" y="2978465"/>
            <a:ext cx="1985539" cy="1162994"/>
          </a:xfrm>
          <a:prstGeom prst="rect">
            <a:avLst/>
          </a:prstGeom>
        </p:spPr>
      </p:pic>
      <p:pic>
        <p:nvPicPr>
          <p:cNvPr id="349" name="Imagen 348" descr="EEG cuantitativo y BrainMap • Neurofeedback Luxemburgo">
            <a:extLst>
              <a:ext uri="{FF2B5EF4-FFF2-40B4-BE49-F238E27FC236}">
                <a16:creationId xmlns:a16="http://schemas.microsoft.com/office/drawing/2014/main" id="{7CA2B5C4-42EF-DE6F-DC12-B02BD7606218}"/>
              </a:ext>
            </a:extLst>
          </p:cNvPr>
          <p:cNvPicPr>
            <a:picLocks noChangeAspect="1"/>
          </p:cNvPicPr>
          <p:nvPr/>
        </p:nvPicPr>
        <p:blipFill>
          <a:blip r:embed="rId11"/>
          <a:stretch>
            <a:fillRect/>
          </a:stretch>
        </p:blipFill>
        <p:spPr>
          <a:xfrm>
            <a:off x="7202927" y="2779572"/>
            <a:ext cx="1550878" cy="1051523"/>
          </a:xfrm>
          <a:prstGeom prst="rect">
            <a:avLst/>
          </a:prstGeom>
        </p:spPr>
      </p:pic>
      <p:pic>
        <p:nvPicPr>
          <p:cNvPr id="350" name="Imagen 349" descr="EEG cuantitativo y BrainMap • Neurofeedback Luxemburgo">
            <a:extLst>
              <a:ext uri="{FF2B5EF4-FFF2-40B4-BE49-F238E27FC236}">
                <a16:creationId xmlns:a16="http://schemas.microsoft.com/office/drawing/2014/main" id="{1B9BB303-D39B-2AC2-F8FE-82CB9C290D1E}"/>
              </a:ext>
            </a:extLst>
          </p:cNvPr>
          <p:cNvPicPr>
            <a:picLocks noChangeAspect="1"/>
          </p:cNvPicPr>
          <p:nvPr/>
        </p:nvPicPr>
        <p:blipFill>
          <a:blip r:embed="rId11"/>
          <a:stretch>
            <a:fillRect/>
          </a:stretch>
        </p:blipFill>
        <p:spPr>
          <a:xfrm>
            <a:off x="7202927" y="2734305"/>
            <a:ext cx="1347175" cy="972305"/>
          </a:xfrm>
          <a:prstGeom prst="rect">
            <a:avLst/>
          </a:prstGeom>
        </p:spPr>
      </p:pic>
      <p:pic>
        <p:nvPicPr>
          <p:cNvPr id="351" name="Imagen 350" descr="EEG cuantitativo y BrainMap • Neurofeedback Luxemburgo">
            <a:extLst>
              <a:ext uri="{FF2B5EF4-FFF2-40B4-BE49-F238E27FC236}">
                <a16:creationId xmlns:a16="http://schemas.microsoft.com/office/drawing/2014/main" id="{AF2E9AE0-1274-8516-F399-BE5ED8C602C4}"/>
              </a:ext>
            </a:extLst>
          </p:cNvPr>
          <p:cNvPicPr>
            <a:picLocks noChangeAspect="1"/>
          </p:cNvPicPr>
          <p:nvPr/>
        </p:nvPicPr>
        <p:blipFill>
          <a:blip r:embed="rId11"/>
          <a:stretch>
            <a:fillRect/>
          </a:stretch>
        </p:blipFill>
        <p:spPr>
          <a:xfrm>
            <a:off x="6999224" y="2507967"/>
            <a:ext cx="1550878" cy="1051523"/>
          </a:xfrm>
          <a:prstGeom prst="rect">
            <a:avLst/>
          </a:prstGeom>
        </p:spPr>
      </p:pic>
      <p:sp>
        <p:nvSpPr>
          <p:cNvPr id="352" name="CuadroTexto 351">
            <a:extLst>
              <a:ext uri="{FF2B5EF4-FFF2-40B4-BE49-F238E27FC236}">
                <a16:creationId xmlns:a16="http://schemas.microsoft.com/office/drawing/2014/main" id="{7E9453C2-67E7-C458-930E-E885E0A27214}"/>
              </a:ext>
            </a:extLst>
          </p:cNvPr>
          <p:cNvSpPr txBox="1"/>
          <p:nvPr/>
        </p:nvSpPr>
        <p:spPr>
          <a:xfrm>
            <a:off x="6858000" y="4137121"/>
            <a:ext cx="2245260" cy="14619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400" b="1" dirty="0">
                <a:solidFill>
                  <a:schemeClr val="tx2">
                    <a:lumMod val="75000"/>
                  </a:schemeClr>
                </a:solidFill>
                <a:latin typeface="Calibri"/>
                <a:cs typeface="Arial"/>
              </a:rPr>
              <a:t>20 Sujetos </a:t>
            </a:r>
            <a:r>
              <a:rPr lang="es-ES" sz="1400" b="1" err="1">
                <a:solidFill>
                  <a:schemeClr val="tx2">
                    <a:lumMod val="75000"/>
                  </a:schemeClr>
                </a:solidFill>
                <a:latin typeface="Calibri"/>
                <a:cs typeface="Arial"/>
              </a:rPr>
              <a:t>jovenes</a:t>
            </a:r>
            <a:r>
              <a:rPr lang="es-ES" sz="1400" b="1" dirty="0">
                <a:solidFill>
                  <a:schemeClr val="tx2">
                    <a:lumMod val="75000"/>
                  </a:schemeClr>
                </a:solidFill>
                <a:latin typeface="Calibri"/>
                <a:cs typeface="Arial"/>
              </a:rPr>
              <a:t> Adultos</a:t>
            </a:r>
          </a:p>
          <a:p>
            <a:r>
              <a:rPr lang="es-ES" sz="1400" b="1" dirty="0">
                <a:solidFill>
                  <a:schemeClr val="tx2">
                    <a:lumMod val="75000"/>
                  </a:schemeClr>
                </a:solidFill>
                <a:latin typeface="Calibri"/>
                <a:cs typeface="Arial"/>
              </a:rPr>
              <a:t>20 Sujetos Mayores</a:t>
            </a:r>
          </a:p>
          <a:p>
            <a:endParaRPr lang="es-ES" sz="1400" b="1" dirty="0">
              <a:solidFill>
                <a:schemeClr val="tx2">
                  <a:lumMod val="75000"/>
                </a:schemeClr>
              </a:solidFill>
              <a:latin typeface="Calibri"/>
              <a:cs typeface="Arial"/>
            </a:endParaRPr>
          </a:p>
          <a:p>
            <a:r>
              <a:rPr lang="es-ES" sz="1100" dirty="0" err="1">
                <a:solidFill>
                  <a:srgbClr val="000000"/>
                </a:solidFill>
                <a:latin typeface="Arial"/>
                <a:cs typeface="Arial"/>
              </a:rPr>
              <a:t>n_subjects_per_group</a:t>
            </a:r>
            <a:r>
              <a:rPr lang="es-ES" sz="1100" dirty="0">
                <a:solidFill>
                  <a:srgbClr val="000000"/>
                </a:solidFill>
                <a:latin typeface="Arial"/>
                <a:cs typeface="Arial"/>
              </a:rPr>
              <a:t>  = </a:t>
            </a:r>
            <a:r>
              <a:rPr lang="es-ES" sz="1100" dirty="0">
                <a:solidFill>
                  <a:srgbClr val="116644"/>
                </a:solidFill>
                <a:latin typeface="Arial"/>
                <a:cs typeface="Arial"/>
              </a:rPr>
              <a:t>20</a:t>
            </a:r>
            <a:endParaRPr lang="es-ES" dirty="0"/>
          </a:p>
          <a:p>
            <a:r>
              <a:rPr lang="es-ES" sz="1100" err="1">
                <a:solidFill>
                  <a:srgbClr val="000000"/>
                </a:solidFill>
                <a:latin typeface="Arial"/>
                <a:cs typeface="Arial"/>
              </a:rPr>
              <a:t>n_samples_per_subject</a:t>
            </a:r>
            <a:r>
              <a:rPr lang="es-ES" sz="1100">
                <a:solidFill>
                  <a:srgbClr val="000000"/>
                </a:solidFill>
                <a:latin typeface="Arial"/>
                <a:cs typeface="Arial"/>
              </a:rPr>
              <a:t> = </a:t>
            </a:r>
            <a:r>
              <a:rPr lang="es-ES" sz="1100">
                <a:solidFill>
                  <a:srgbClr val="116644"/>
                </a:solidFill>
                <a:latin typeface="Arial"/>
                <a:cs typeface="Arial"/>
              </a:rPr>
              <a:t>1000</a:t>
            </a:r>
            <a:endParaRPr lang="es-ES">
              <a:cs typeface="Arial"/>
            </a:endParaRPr>
          </a:p>
          <a:p>
            <a:r>
              <a:rPr lang="es-ES" sz="1100" dirty="0" err="1">
                <a:solidFill>
                  <a:srgbClr val="000000"/>
                </a:solidFill>
                <a:latin typeface="Arial"/>
                <a:cs typeface="Arial"/>
              </a:rPr>
              <a:t>n_channels</a:t>
            </a:r>
            <a:r>
              <a:rPr lang="es-ES" sz="1100" dirty="0">
                <a:solidFill>
                  <a:srgbClr val="000000"/>
                </a:solidFill>
                <a:latin typeface="Arial"/>
                <a:cs typeface="Arial"/>
              </a:rPr>
              <a:t>                     = </a:t>
            </a:r>
            <a:r>
              <a:rPr lang="es-ES" sz="1100" dirty="0">
                <a:solidFill>
                  <a:srgbClr val="116644"/>
                </a:solidFill>
                <a:latin typeface="Arial"/>
                <a:cs typeface="Arial"/>
              </a:rPr>
              <a:t>10</a:t>
            </a:r>
            <a:endParaRPr lang="es-ES" dirty="0">
              <a:cs typeface="Arial"/>
            </a:endParaRPr>
          </a:p>
          <a:p>
            <a:endParaRPr lang="es-ES" sz="1400" b="1" dirty="0">
              <a:solidFill>
                <a:schemeClr val="tx2">
                  <a:lumMod val="75000"/>
                </a:schemeClr>
              </a:solidFill>
              <a:latin typeface="Calibri"/>
            </a:endParaRPr>
          </a:p>
        </p:txBody>
      </p:sp>
      <p:sp>
        <p:nvSpPr>
          <p:cNvPr id="359" name="CuadroTexto 358">
            <a:extLst>
              <a:ext uri="{FF2B5EF4-FFF2-40B4-BE49-F238E27FC236}">
                <a16:creationId xmlns:a16="http://schemas.microsoft.com/office/drawing/2014/main" id="{7AF81D20-40A6-1A29-51B3-C05CD82C9D39}"/>
              </a:ext>
            </a:extLst>
          </p:cNvPr>
          <p:cNvSpPr txBox="1"/>
          <p:nvPr/>
        </p:nvSpPr>
        <p:spPr>
          <a:xfrm>
            <a:off x="848760" y="4770863"/>
            <a:ext cx="199628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400" b="1" dirty="0">
                <a:solidFill>
                  <a:schemeClr val="tx2">
                    <a:lumMod val="75000"/>
                  </a:schemeClr>
                </a:solidFill>
                <a:latin typeface="Calibri"/>
                <a:cs typeface="Arial"/>
              </a:rPr>
              <a:t>Diferencia Amplitud y </a:t>
            </a:r>
            <a:r>
              <a:rPr lang="es-ES" sz="1400" b="1">
                <a:solidFill>
                  <a:schemeClr val="tx2">
                    <a:lumMod val="75000"/>
                  </a:schemeClr>
                </a:solidFill>
                <a:latin typeface="Calibri"/>
                <a:cs typeface="Arial"/>
              </a:rPr>
              <a:t>Frecuencia en onda Beta</a:t>
            </a:r>
            <a:endParaRPr lang="es-ES">
              <a:solidFill>
                <a:schemeClr val="tx2">
                  <a:lumMod val="75000"/>
                </a:schemeClr>
              </a:solidFill>
            </a:endParaRPr>
          </a:p>
        </p:txBody>
      </p:sp>
      <p:sp>
        <p:nvSpPr>
          <p:cNvPr id="360" name="CuadroTexto 359">
            <a:extLst>
              <a:ext uri="{FF2B5EF4-FFF2-40B4-BE49-F238E27FC236}">
                <a16:creationId xmlns:a16="http://schemas.microsoft.com/office/drawing/2014/main" id="{AF73EDC5-D930-5BCE-21F4-1D8DCA62BAA1}"/>
              </a:ext>
            </a:extLst>
          </p:cNvPr>
          <p:cNvSpPr txBox="1"/>
          <p:nvPr/>
        </p:nvSpPr>
        <p:spPr>
          <a:xfrm rot="-360000">
            <a:off x="3395048" y="5144317"/>
            <a:ext cx="294690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400" b="1" dirty="0">
                <a:solidFill>
                  <a:schemeClr val="tx2">
                    <a:lumMod val="75000"/>
                  </a:schemeClr>
                </a:solidFill>
                <a:latin typeface="Calibri"/>
                <a:cs typeface="Arial"/>
              </a:rPr>
              <a:t>Dinámica Temporal : Autorregresivo</a:t>
            </a:r>
          </a:p>
        </p:txBody>
      </p:sp>
      <p:sp>
        <p:nvSpPr>
          <p:cNvPr id="361" name="CuadroTexto 360">
            <a:extLst>
              <a:ext uri="{FF2B5EF4-FFF2-40B4-BE49-F238E27FC236}">
                <a16:creationId xmlns:a16="http://schemas.microsoft.com/office/drawing/2014/main" id="{3CF19309-ED0F-39AD-78E5-392743AB6E07}"/>
              </a:ext>
            </a:extLst>
          </p:cNvPr>
          <p:cNvSpPr txBox="1"/>
          <p:nvPr/>
        </p:nvSpPr>
        <p:spPr>
          <a:xfrm>
            <a:off x="3279618" y="2358115"/>
            <a:ext cx="180390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err="1">
                <a:solidFill>
                  <a:schemeClr val="tx2">
                    <a:lumMod val="75000"/>
                  </a:schemeClr>
                </a:solidFill>
                <a:latin typeface="Calibri"/>
                <a:cs typeface="Arial"/>
              </a:rPr>
              <a:t>Procesos</a:t>
            </a:r>
            <a:r>
              <a:rPr lang="en-US" sz="1400" b="1" dirty="0">
                <a:solidFill>
                  <a:schemeClr val="tx2">
                    <a:lumMod val="75000"/>
                  </a:schemeClr>
                </a:solidFill>
                <a:latin typeface="Calibri"/>
                <a:cs typeface="Arial"/>
              </a:rPr>
              <a:t> </a:t>
            </a:r>
            <a:r>
              <a:rPr lang="en-US" sz="1400" b="1" dirty="0" err="1">
                <a:solidFill>
                  <a:schemeClr val="tx2">
                    <a:lumMod val="75000"/>
                  </a:schemeClr>
                </a:solidFill>
                <a:latin typeface="Calibri"/>
                <a:cs typeface="Arial"/>
              </a:rPr>
              <a:t>estocásticos</a:t>
            </a:r>
          </a:p>
        </p:txBody>
      </p:sp>
      <p:sp>
        <p:nvSpPr>
          <p:cNvPr id="374" name="CuadroTexto 373">
            <a:extLst>
              <a:ext uri="{FF2B5EF4-FFF2-40B4-BE49-F238E27FC236}">
                <a16:creationId xmlns:a16="http://schemas.microsoft.com/office/drawing/2014/main" id="{40FDD90C-8809-A683-472D-7935B2295482}"/>
              </a:ext>
            </a:extLst>
          </p:cNvPr>
          <p:cNvSpPr txBox="1"/>
          <p:nvPr/>
        </p:nvSpPr>
        <p:spPr>
          <a:xfrm>
            <a:off x="178806" y="4304610"/>
            <a:ext cx="365986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err="1">
                <a:solidFill>
                  <a:schemeClr val="tx2">
                    <a:lumMod val="75000"/>
                  </a:schemeClr>
                </a:solidFill>
                <a:latin typeface="Calibri"/>
                <a:cs typeface="Arial"/>
              </a:rPr>
              <a:t>Incorporación</a:t>
            </a:r>
            <a:r>
              <a:rPr lang="en-US" sz="1400" b="1" dirty="0">
                <a:solidFill>
                  <a:schemeClr val="tx2">
                    <a:lumMod val="75000"/>
                  </a:schemeClr>
                </a:solidFill>
                <a:latin typeface="Calibri"/>
                <a:cs typeface="Arial"/>
              </a:rPr>
              <a:t> de </a:t>
            </a:r>
            <a:r>
              <a:rPr lang="en-US" sz="1400" b="1" dirty="0" err="1">
                <a:solidFill>
                  <a:schemeClr val="tx2">
                    <a:lumMod val="75000"/>
                  </a:schemeClr>
                </a:solidFill>
                <a:latin typeface="Calibri"/>
                <a:cs typeface="Arial"/>
              </a:rPr>
              <a:t>Patrones</a:t>
            </a:r>
            <a:r>
              <a:rPr lang="en-US" sz="1400" b="1" dirty="0">
                <a:solidFill>
                  <a:schemeClr val="tx2">
                    <a:lumMod val="75000"/>
                  </a:schemeClr>
                </a:solidFill>
                <a:latin typeface="Calibri"/>
                <a:cs typeface="Arial"/>
              </a:rPr>
              <a:t> </a:t>
            </a:r>
            <a:r>
              <a:rPr lang="en-US" sz="1400" b="1" dirty="0" err="1">
                <a:solidFill>
                  <a:schemeClr val="tx2">
                    <a:lumMod val="75000"/>
                  </a:schemeClr>
                </a:solidFill>
                <a:latin typeface="Calibri"/>
                <a:cs typeface="Arial"/>
              </a:rPr>
              <a:t>Específicos</a:t>
            </a:r>
            <a:r>
              <a:rPr lang="en-US" sz="1400" b="1" dirty="0">
                <a:solidFill>
                  <a:schemeClr val="tx2">
                    <a:lumMod val="75000"/>
                  </a:schemeClr>
                </a:solidFill>
                <a:latin typeface="Calibri"/>
                <a:cs typeface="Arial"/>
              </a:rPr>
              <a:t> de </a:t>
            </a:r>
            <a:r>
              <a:rPr lang="en-US" sz="1400" b="1" dirty="0" err="1">
                <a:solidFill>
                  <a:schemeClr val="tx2">
                    <a:lumMod val="75000"/>
                  </a:schemeClr>
                </a:solidFill>
                <a:latin typeface="Calibri"/>
                <a:cs typeface="Arial"/>
              </a:rPr>
              <a:t>Edad</a:t>
            </a:r>
          </a:p>
        </p:txBody>
      </p:sp>
      <p:sp>
        <p:nvSpPr>
          <p:cNvPr id="399" name="CuadroTexto 398">
            <a:extLst>
              <a:ext uri="{FF2B5EF4-FFF2-40B4-BE49-F238E27FC236}">
                <a16:creationId xmlns:a16="http://schemas.microsoft.com/office/drawing/2014/main" id="{84684FB8-6501-A2C2-7A4B-F57234295F51}"/>
              </a:ext>
            </a:extLst>
          </p:cNvPr>
          <p:cNvSpPr txBox="1"/>
          <p:nvPr/>
        </p:nvSpPr>
        <p:spPr>
          <a:xfrm>
            <a:off x="591052" y="2243095"/>
            <a:ext cx="197643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err="1">
                <a:solidFill>
                  <a:schemeClr val="tx2">
                    <a:lumMod val="75000"/>
                  </a:schemeClr>
                </a:solidFill>
                <a:latin typeface="Calibri"/>
                <a:cs typeface="Arial"/>
              </a:rPr>
              <a:t>Enfoque</a:t>
            </a:r>
            <a:r>
              <a:rPr lang="en-US" sz="1400" b="1" dirty="0">
                <a:solidFill>
                  <a:schemeClr val="tx2">
                    <a:lumMod val="75000"/>
                  </a:schemeClr>
                </a:solidFill>
                <a:latin typeface="Calibri"/>
                <a:cs typeface="Arial"/>
              </a:rPr>
              <a:t> </a:t>
            </a:r>
            <a:r>
              <a:rPr lang="en-US" sz="1400" b="1" dirty="0" err="1">
                <a:solidFill>
                  <a:schemeClr val="tx2">
                    <a:lumMod val="75000"/>
                  </a:schemeClr>
                </a:solidFill>
                <a:latin typeface="Calibri"/>
                <a:cs typeface="Arial"/>
              </a:rPr>
              <a:t>Basado</a:t>
            </a:r>
            <a:r>
              <a:rPr lang="en-US" sz="1400" b="1" dirty="0">
                <a:solidFill>
                  <a:schemeClr val="tx2">
                    <a:lumMod val="75000"/>
                  </a:schemeClr>
                </a:solidFill>
                <a:latin typeface="Calibri"/>
                <a:cs typeface="Arial"/>
              </a:rPr>
              <a:t> </a:t>
            </a:r>
            <a:r>
              <a:rPr lang="en-US" sz="1400" b="1" dirty="0" err="1">
                <a:solidFill>
                  <a:schemeClr val="tx2">
                    <a:lumMod val="75000"/>
                  </a:schemeClr>
                </a:solidFill>
                <a:latin typeface="Calibri"/>
                <a:cs typeface="Arial"/>
              </a:rPr>
              <a:t>en</a:t>
            </a:r>
            <a:r>
              <a:rPr lang="en-US" sz="1400" b="1" dirty="0">
                <a:solidFill>
                  <a:schemeClr val="tx2">
                    <a:lumMod val="75000"/>
                  </a:schemeClr>
                </a:solidFill>
                <a:latin typeface="Calibri"/>
                <a:cs typeface="Arial"/>
              </a:rPr>
              <a:t> Bandas de Frecuencia</a:t>
            </a:r>
            <a:endParaRPr lang="es-ES" dirty="0">
              <a:solidFill>
                <a:schemeClr val="tx2">
                  <a:lumMod val="75000"/>
                </a:schemeClr>
              </a:solidFill>
            </a:endParaRPr>
          </a:p>
        </p:txBody>
      </p:sp>
      <p:sp>
        <p:nvSpPr>
          <p:cNvPr id="32" name="CuadroTexto 31">
            <a:extLst>
              <a:ext uri="{FF2B5EF4-FFF2-40B4-BE49-F238E27FC236}">
                <a16:creationId xmlns:a16="http://schemas.microsoft.com/office/drawing/2014/main" id="{9808D7D9-B551-FAC7-CD20-FBF020CF66F1}"/>
              </a:ext>
            </a:extLst>
          </p:cNvPr>
          <p:cNvSpPr txBox="1"/>
          <p:nvPr/>
        </p:nvSpPr>
        <p:spPr>
          <a:xfrm>
            <a:off x="4225399" y="6574501"/>
            <a:ext cx="637974" cy="215444"/>
          </a:xfrm>
          <a:prstGeom prst="rect">
            <a:avLst/>
          </a:prstGeom>
          <a:noFill/>
        </p:spPr>
        <p:txBody>
          <a:bodyPr wrap="square" lIns="91440" tIns="45720" rIns="91440" bIns="45720" anchor="t">
            <a:spAutoFit/>
          </a:bodyPr>
          <a:lstStyle/>
          <a:p>
            <a:pPr algn="ctr"/>
            <a:r>
              <a:rPr lang="en-US" altLang="es-ES" sz="800" dirty="0">
                <a:latin typeface="Arial"/>
                <a:cs typeface="Arial"/>
              </a:rPr>
              <a:t>-3/17- </a:t>
            </a:r>
            <a:endParaRPr lang="es-ES" sz="800" dirty="0"/>
          </a:p>
        </p:txBody>
      </p:sp>
    </p:spTree>
    <p:extLst>
      <p:ext uri="{BB962C8B-B14F-4D97-AF65-F5344CB8AC3E}">
        <p14:creationId xmlns:p14="http://schemas.microsoft.com/office/powerpoint/2010/main" val="15292203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25586" y="650159"/>
            <a:ext cx="9118414"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a:solidFill>
                  <a:schemeClr val="bg2">
                    <a:lumMod val="10000"/>
                  </a:schemeClr>
                </a:solidFill>
                <a:latin typeface="Arial"/>
                <a:ea typeface="Cambria"/>
                <a:cs typeface="Arial"/>
              </a:rPr>
              <a:t>Señales EEG: D</a:t>
            </a:r>
            <a:r>
              <a:rPr lang="es-ES" sz="3200" b="1" dirty="0">
                <a:solidFill>
                  <a:schemeClr val="tx2">
                    <a:lumMod val="50000"/>
                  </a:schemeClr>
                </a:solidFill>
                <a:latin typeface="Arial"/>
                <a:ea typeface="Cambria"/>
                <a:cs typeface="Arial"/>
              </a:rPr>
              <a:t>atos </a:t>
            </a:r>
            <a:r>
              <a:rPr lang="es-ES" sz="3200" b="1" dirty="0">
                <a:solidFill>
                  <a:schemeClr val="accent1">
                    <a:lumMod val="50000"/>
                  </a:schemeClr>
                </a:solidFill>
                <a:latin typeface="Arial"/>
                <a:ea typeface="Cambria"/>
                <a:cs typeface="Arial"/>
              </a:rPr>
              <a:t>reales </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-4/17-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63437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a:off x="7631707" y="13863"/>
            <a:ext cx="503207" cy="63260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descr="Ondas cerebrales - Wikipedia, la enciclopedia libre">
            <a:extLst>
              <a:ext uri="{FF2B5EF4-FFF2-40B4-BE49-F238E27FC236}">
                <a16:creationId xmlns:a16="http://schemas.microsoft.com/office/drawing/2014/main" id="{F9F3D87B-BF5B-B17C-D9AE-CA5F81A68743}"/>
              </a:ext>
            </a:extLst>
          </p:cNvPr>
          <p:cNvPicPr>
            <a:picLocks noChangeAspect="1"/>
          </p:cNvPicPr>
          <p:nvPr/>
        </p:nvPicPr>
        <p:blipFill>
          <a:blip r:embed="rId5"/>
          <a:stretch>
            <a:fillRect/>
          </a:stretch>
        </p:blipFill>
        <p:spPr>
          <a:xfrm>
            <a:off x="4365605" y="1500991"/>
            <a:ext cx="2416721" cy="1307379"/>
          </a:xfrm>
          <a:prstGeom prst="rect">
            <a:avLst/>
          </a:prstGeom>
        </p:spPr>
      </p:pic>
      <p:pic>
        <p:nvPicPr>
          <p:cNvPr id="4" name="Imagen 3">
            <a:extLst>
              <a:ext uri="{FF2B5EF4-FFF2-40B4-BE49-F238E27FC236}">
                <a16:creationId xmlns:a16="http://schemas.microsoft.com/office/drawing/2014/main" id="{B8158C42-815F-3CFA-819B-1547BEC936E9}"/>
              </a:ext>
            </a:extLst>
          </p:cNvPr>
          <p:cNvPicPr>
            <a:picLocks noChangeAspect="1"/>
          </p:cNvPicPr>
          <p:nvPr/>
        </p:nvPicPr>
        <p:blipFill>
          <a:blip r:embed="rId6"/>
          <a:stretch>
            <a:fillRect/>
          </a:stretch>
        </p:blipFill>
        <p:spPr>
          <a:xfrm>
            <a:off x="508869" y="1580791"/>
            <a:ext cx="3712412" cy="2445589"/>
          </a:xfrm>
          <a:prstGeom prst="rect">
            <a:avLst/>
          </a:prstGeom>
        </p:spPr>
      </p:pic>
      <p:sp>
        <p:nvSpPr>
          <p:cNvPr id="8" name="Flecha: hacia abajo 7">
            <a:extLst>
              <a:ext uri="{FF2B5EF4-FFF2-40B4-BE49-F238E27FC236}">
                <a16:creationId xmlns:a16="http://schemas.microsoft.com/office/drawing/2014/main" id="{860A98D6-5B13-41DF-1A06-21DE64C2B979}"/>
              </a:ext>
            </a:extLst>
          </p:cNvPr>
          <p:cNvSpPr/>
          <p:nvPr/>
        </p:nvSpPr>
        <p:spPr>
          <a:xfrm>
            <a:off x="1620826" y="3638938"/>
            <a:ext cx="603849" cy="77637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grpSp>
        <p:nvGrpSpPr>
          <p:cNvPr id="15" name="Grupo 14">
            <a:extLst>
              <a:ext uri="{FF2B5EF4-FFF2-40B4-BE49-F238E27FC236}">
                <a16:creationId xmlns:a16="http://schemas.microsoft.com/office/drawing/2014/main" id="{8E4FD3C9-5C94-594D-E363-D35CFCE72B84}"/>
              </a:ext>
            </a:extLst>
          </p:cNvPr>
          <p:cNvGrpSpPr/>
          <p:nvPr/>
        </p:nvGrpSpPr>
        <p:grpSpPr>
          <a:xfrm>
            <a:off x="2413874" y="3779642"/>
            <a:ext cx="1403770" cy="762362"/>
            <a:chOff x="2338927" y="3745122"/>
            <a:chExt cx="1892600" cy="1021154"/>
          </a:xfrm>
        </p:grpSpPr>
        <p:pic>
          <p:nvPicPr>
            <p:cNvPr id="11" name="Imagen 10" descr="Diagrama de flujo de la adquisición de las señales EEG. | Download  Scientific Diagram">
              <a:extLst>
                <a:ext uri="{FF2B5EF4-FFF2-40B4-BE49-F238E27FC236}">
                  <a16:creationId xmlns:a16="http://schemas.microsoft.com/office/drawing/2014/main" id="{5ECBD6A0-520A-18F2-56C9-E160F5179B4E}"/>
                </a:ext>
              </a:extLst>
            </p:cNvPr>
            <p:cNvPicPr>
              <a:picLocks noChangeAspect="1"/>
            </p:cNvPicPr>
            <p:nvPr/>
          </p:nvPicPr>
          <p:blipFill>
            <a:blip r:embed="rId7"/>
            <a:stretch>
              <a:fillRect/>
            </a:stretch>
          </p:blipFill>
          <p:spPr>
            <a:xfrm>
              <a:off x="2338927" y="3745122"/>
              <a:ext cx="1892600" cy="1021154"/>
            </a:xfrm>
            <a:prstGeom prst="rect">
              <a:avLst/>
            </a:prstGeom>
          </p:spPr>
        </p:pic>
        <p:cxnSp>
          <p:nvCxnSpPr>
            <p:cNvPr id="12" name="Conector recto de flecha 11">
              <a:extLst>
                <a:ext uri="{FF2B5EF4-FFF2-40B4-BE49-F238E27FC236}">
                  <a16:creationId xmlns:a16="http://schemas.microsoft.com/office/drawing/2014/main" id="{9A69EF5A-3950-AABF-4318-2C2B64384658}"/>
                </a:ext>
              </a:extLst>
            </p:cNvPr>
            <p:cNvCxnSpPr/>
            <p:nvPr/>
          </p:nvCxnSpPr>
          <p:spPr>
            <a:xfrm>
              <a:off x="2360762" y="3805687"/>
              <a:ext cx="1820173" cy="900023"/>
            </a:xfrm>
            <a:prstGeom prst="straightConnector1">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4" name="Conector recto de flecha 13">
              <a:extLst>
                <a:ext uri="{FF2B5EF4-FFF2-40B4-BE49-F238E27FC236}">
                  <a16:creationId xmlns:a16="http://schemas.microsoft.com/office/drawing/2014/main" id="{8B9CF016-DFFF-B097-1F2C-9CD5D5FA46B5}"/>
                </a:ext>
              </a:extLst>
            </p:cNvPr>
            <p:cNvCxnSpPr>
              <a:cxnSpLocks/>
            </p:cNvCxnSpPr>
            <p:nvPr/>
          </p:nvCxnSpPr>
          <p:spPr>
            <a:xfrm flipV="1">
              <a:off x="2375140" y="3771182"/>
              <a:ext cx="1805795" cy="911524"/>
            </a:xfrm>
            <a:prstGeom prst="straightConnector1">
              <a:avLst/>
            </a:prstGeom>
            <a:ln>
              <a:solidFill>
                <a:srgbClr val="FF0000"/>
              </a:solidFill>
            </a:ln>
          </p:spPr>
          <p:style>
            <a:lnRef idx="3">
              <a:schemeClr val="accent2"/>
            </a:lnRef>
            <a:fillRef idx="0">
              <a:schemeClr val="accent2"/>
            </a:fillRef>
            <a:effectRef idx="2">
              <a:schemeClr val="accent2"/>
            </a:effectRef>
            <a:fontRef idx="minor">
              <a:schemeClr val="tx1"/>
            </a:fontRef>
          </p:style>
        </p:cxnSp>
      </p:grpSp>
      <p:sp>
        <p:nvSpPr>
          <p:cNvPr id="16" name="CuadroTexto 15">
            <a:extLst>
              <a:ext uri="{FF2B5EF4-FFF2-40B4-BE49-F238E27FC236}">
                <a16:creationId xmlns:a16="http://schemas.microsoft.com/office/drawing/2014/main" id="{C59525A2-FE17-1D2D-9C16-377D38FA2696}"/>
              </a:ext>
            </a:extLst>
          </p:cNvPr>
          <p:cNvSpPr txBox="1"/>
          <p:nvPr/>
        </p:nvSpPr>
        <p:spPr>
          <a:xfrm>
            <a:off x="171597" y="4182921"/>
            <a:ext cx="203871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200" b="1">
                <a:solidFill>
                  <a:schemeClr val="tx2">
                    <a:lumMod val="75000"/>
                  </a:schemeClr>
                </a:solidFill>
                <a:latin typeface="Calibri"/>
                <a:cs typeface="Arial"/>
              </a:rPr>
              <a:t>Filtro Paso bajo: 30Khz</a:t>
            </a:r>
          </a:p>
          <a:p>
            <a:pPr algn="just"/>
            <a:r>
              <a:rPr lang="es-ES" sz="1200" b="1" dirty="0" err="1">
                <a:solidFill>
                  <a:schemeClr val="tx2">
                    <a:lumMod val="75000"/>
                  </a:schemeClr>
                </a:solidFill>
                <a:latin typeface="Calibri"/>
                <a:cs typeface="Arial"/>
              </a:rPr>
              <a:t>Remuestreamos</a:t>
            </a:r>
            <a:r>
              <a:rPr lang="es-ES" sz="1200" b="1" dirty="0">
                <a:solidFill>
                  <a:schemeClr val="tx2">
                    <a:lumMod val="75000"/>
                  </a:schemeClr>
                </a:solidFill>
                <a:latin typeface="Calibri"/>
                <a:cs typeface="Arial"/>
              </a:rPr>
              <a:t> 512Khz / 4</a:t>
            </a:r>
          </a:p>
        </p:txBody>
      </p:sp>
      <p:pic>
        <p:nvPicPr>
          <p:cNvPr id="18" name="Imagen 17" descr="Gráfico&#10;&#10;Descripción generada automáticamente">
            <a:extLst>
              <a:ext uri="{FF2B5EF4-FFF2-40B4-BE49-F238E27FC236}">
                <a16:creationId xmlns:a16="http://schemas.microsoft.com/office/drawing/2014/main" id="{8E340192-43F2-EFD6-D18F-7D19B5994B8C}"/>
              </a:ext>
            </a:extLst>
          </p:cNvPr>
          <p:cNvPicPr>
            <a:picLocks noChangeAspect="1"/>
          </p:cNvPicPr>
          <p:nvPr/>
        </p:nvPicPr>
        <p:blipFill>
          <a:blip r:embed="rId8"/>
          <a:stretch>
            <a:fillRect/>
          </a:stretch>
        </p:blipFill>
        <p:spPr>
          <a:xfrm>
            <a:off x="172528" y="4614429"/>
            <a:ext cx="1754039" cy="1295369"/>
          </a:xfrm>
          <a:prstGeom prst="rect">
            <a:avLst/>
          </a:prstGeom>
        </p:spPr>
      </p:pic>
      <p:pic>
        <p:nvPicPr>
          <p:cNvPr id="19" name="Imagen 18">
            <a:extLst>
              <a:ext uri="{FF2B5EF4-FFF2-40B4-BE49-F238E27FC236}">
                <a16:creationId xmlns:a16="http://schemas.microsoft.com/office/drawing/2014/main" id="{48B5FE75-C638-CA6C-8D17-31F3602D6941}"/>
              </a:ext>
            </a:extLst>
          </p:cNvPr>
          <p:cNvPicPr>
            <a:picLocks noChangeAspect="1"/>
          </p:cNvPicPr>
          <p:nvPr/>
        </p:nvPicPr>
        <p:blipFill>
          <a:blip r:embed="rId9"/>
          <a:stretch>
            <a:fillRect/>
          </a:stretch>
        </p:blipFill>
        <p:spPr>
          <a:xfrm>
            <a:off x="1710905" y="4758203"/>
            <a:ext cx="1969203" cy="1283770"/>
          </a:xfrm>
          <a:prstGeom prst="rect">
            <a:avLst/>
          </a:prstGeom>
        </p:spPr>
      </p:pic>
      <p:sp>
        <p:nvSpPr>
          <p:cNvPr id="20" name="Flecha: hacia abajo 19">
            <a:extLst>
              <a:ext uri="{FF2B5EF4-FFF2-40B4-BE49-F238E27FC236}">
                <a16:creationId xmlns:a16="http://schemas.microsoft.com/office/drawing/2014/main" id="{A59FEECC-2E54-FE73-1B7C-D5619F5A68F0}"/>
              </a:ext>
            </a:extLst>
          </p:cNvPr>
          <p:cNvSpPr/>
          <p:nvPr/>
        </p:nvSpPr>
        <p:spPr>
          <a:xfrm rot="16200000">
            <a:off x="3861559" y="5019592"/>
            <a:ext cx="603849" cy="77637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sp>
        <p:nvSpPr>
          <p:cNvPr id="21" name="CuadroTexto 20">
            <a:extLst>
              <a:ext uri="{FF2B5EF4-FFF2-40B4-BE49-F238E27FC236}">
                <a16:creationId xmlns:a16="http://schemas.microsoft.com/office/drawing/2014/main" id="{49EEC250-7AB3-0D4A-042A-6B6761A8E507}"/>
              </a:ext>
            </a:extLst>
          </p:cNvPr>
          <p:cNvSpPr txBox="1"/>
          <p:nvPr/>
        </p:nvSpPr>
        <p:spPr>
          <a:xfrm>
            <a:off x="4609217" y="3460201"/>
            <a:ext cx="13597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200" b="1" dirty="0">
                <a:solidFill>
                  <a:schemeClr val="tx2">
                    <a:lumMod val="75000"/>
                  </a:schemeClr>
                </a:solidFill>
                <a:latin typeface="Calibri"/>
                <a:cs typeface="Arial"/>
              </a:rPr>
              <a:t>Eliminación Artefactos: ICA (EOG,EMG)</a:t>
            </a:r>
            <a:endParaRPr lang="es-ES" dirty="0">
              <a:solidFill>
                <a:schemeClr val="tx2">
                  <a:lumMod val="75000"/>
                </a:schemeClr>
              </a:solidFill>
            </a:endParaRPr>
          </a:p>
        </p:txBody>
      </p:sp>
      <p:pic>
        <p:nvPicPr>
          <p:cNvPr id="23" name="Imagen 22" descr="Diagrama, Texto&#10;&#10;Descripción generada automáticamente">
            <a:extLst>
              <a:ext uri="{FF2B5EF4-FFF2-40B4-BE49-F238E27FC236}">
                <a16:creationId xmlns:a16="http://schemas.microsoft.com/office/drawing/2014/main" id="{E4D15122-D6EC-2723-7FD8-51C8871B5106}"/>
              </a:ext>
            </a:extLst>
          </p:cNvPr>
          <p:cNvPicPr>
            <a:picLocks noChangeAspect="1"/>
          </p:cNvPicPr>
          <p:nvPr/>
        </p:nvPicPr>
        <p:blipFill>
          <a:blip r:embed="rId10"/>
          <a:stretch>
            <a:fillRect/>
          </a:stretch>
        </p:blipFill>
        <p:spPr>
          <a:xfrm>
            <a:off x="6348884" y="2950015"/>
            <a:ext cx="1561440" cy="1082456"/>
          </a:xfrm>
          <a:prstGeom prst="rect">
            <a:avLst/>
          </a:prstGeom>
        </p:spPr>
      </p:pic>
      <p:pic>
        <p:nvPicPr>
          <p:cNvPr id="24" name="Imagen 23" descr="Texto&#10;&#10;Descripción generada automáticamente">
            <a:extLst>
              <a:ext uri="{FF2B5EF4-FFF2-40B4-BE49-F238E27FC236}">
                <a16:creationId xmlns:a16="http://schemas.microsoft.com/office/drawing/2014/main" id="{BA6EF054-E326-3B4B-A207-4EC6E79DAC7A}"/>
              </a:ext>
            </a:extLst>
          </p:cNvPr>
          <p:cNvPicPr>
            <a:picLocks noChangeAspect="1"/>
          </p:cNvPicPr>
          <p:nvPr/>
        </p:nvPicPr>
        <p:blipFill>
          <a:blip r:embed="rId11"/>
          <a:stretch>
            <a:fillRect/>
          </a:stretch>
        </p:blipFill>
        <p:spPr>
          <a:xfrm>
            <a:off x="4569603" y="4243813"/>
            <a:ext cx="1057262" cy="1075099"/>
          </a:xfrm>
          <a:prstGeom prst="rect">
            <a:avLst/>
          </a:prstGeom>
        </p:spPr>
      </p:pic>
      <p:pic>
        <p:nvPicPr>
          <p:cNvPr id="25" name="Imagen 24" descr="Texto&#10;&#10;Descripción generada automáticamente">
            <a:extLst>
              <a:ext uri="{FF2B5EF4-FFF2-40B4-BE49-F238E27FC236}">
                <a16:creationId xmlns:a16="http://schemas.microsoft.com/office/drawing/2014/main" id="{15874E90-E15B-EC3C-2A0F-30D18902E4E4}"/>
              </a:ext>
            </a:extLst>
          </p:cNvPr>
          <p:cNvPicPr>
            <a:picLocks noChangeAspect="1"/>
          </p:cNvPicPr>
          <p:nvPr/>
        </p:nvPicPr>
        <p:blipFill>
          <a:blip r:embed="rId12"/>
          <a:stretch>
            <a:fillRect/>
          </a:stretch>
        </p:blipFill>
        <p:spPr>
          <a:xfrm>
            <a:off x="5101493" y="4538051"/>
            <a:ext cx="1147796" cy="1075098"/>
          </a:xfrm>
          <a:prstGeom prst="rect">
            <a:avLst/>
          </a:prstGeom>
        </p:spPr>
      </p:pic>
      <p:pic>
        <p:nvPicPr>
          <p:cNvPr id="26" name="Imagen 25">
            <a:extLst>
              <a:ext uri="{FF2B5EF4-FFF2-40B4-BE49-F238E27FC236}">
                <a16:creationId xmlns:a16="http://schemas.microsoft.com/office/drawing/2014/main" id="{42F1FAB5-0A12-4284-DE06-DC8BB4B48AD6}"/>
              </a:ext>
            </a:extLst>
          </p:cNvPr>
          <p:cNvPicPr>
            <a:picLocks noChangeAspect="1"/>
          </p:cNvPicPr>
          <p:nvPr/>
        </p:nvPicPr>
        <p:blipFill>
          <a:blip r:embed="rId13"/>
          <a:stretch>
            <a:fillRect/>
          </a:stretch>
        </p:blipFill>
        <p:spPr>
          <a:xfrm>
            <a:off x="4584683" y="5709059"/>
            <a:ext cx="1966394" cy="622992"/>
          </a:xfrm>
          <a:prstGeom prst="rect">
            <a:avLst/>
          </a:prstGeom>
        </p:spPr>
      </p:pic>
      <p:pic>
        <p:nvPicPr>
          <p:cNvPr id="27" name="Imagen 26" descr="Diagrama, Esquemático&#10;&#10;Descripción generada automáticamente">
            <a:extLst>
              <a:ext uri="{FF2B5EF4-FFF2-40B4-BE49-F238E27FC236}">
                <a16:creationId xmlns:a16="http://schemas.microsoft.com/office/drawing/2014/main" id="{9610D606-95C4-9292-0EAC-2E12BEDB6C14}"/>
              </a:ext>
            </a:extLst>
          </p:cNvPr>
          <p:cNvPicPr>
            <a:picLocks noChangeAspect="1"/>
          </p:cNvPicPr>
          <p:nvPr/>
        </p:nvPicPr>
        <p:blipFill>
          <a:blip r:embed="rId14"/>
          <a:stretch>
            <a:fillRect/>
          </a:stretch>
        </p:blipFill>
        <p:spPr>
          <a:xfrm>
            <a:off x="6780385" y="4580724"/>
            <a:ext cx="1581150" cy="1476375"/>
          </a:xfrm>
          <a:prstGeom prst="rect">
            <a:avLst/>
          </a:prstGeom>
        </p:spPr>
      </p:pic>
      <p:sp>
        <p:nvSpPr>
          <p:cNvPr id="28" name="Flecha: hacia abajo 27">
            <a:extLst>
              <a:ext uri="{FF2B5EF4-FFF2-40B4-BE49-F238E27FC236}">
                <a16:creationId xmlns:a16="http://schemas.microsoft.com/office/drawing/2014/main" id="{ECF579F9-2F35-EAAA-11A5-74EB3614F27A}"/>
              </a:ext>
            </a:extLst>
          </p:cNvPr>
          <p:cNvSpPr/>
          <p:nvPr/>
        </p:nvSpPr>
        <p:spPr>
          <a:xfrm rot="16200000">
            <a:off x="6475746" y="4714037"/>
            <a:ext cx="603849" cy="77637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spTree>
    <p:extLst>
      <p:ext uri="{BB962C8B-B14F-4D97-AF65-F5344CB8AC3E}">
        <p14:creationId xmlns:p14="http://schemas.microsoft.com/office/powerpoint/2010/main" val="22588427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25586" y="650159"/>
            <a:ext cx="9118414" cy="646331"/>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dirty="0" err="1">
                <a:solidFill>
                  <a:schemeClr val="bg2">
                    <a:lumMod val="10000"/>
                  </a:schemeClr>
                </a:solidFill>
                <a:latin typeface="Arial"/>
                <a:ea typeface="Cambria"/>
                <a:cs typeface="Arial"/>
              </a:rPr>
              <a:t>MyRC</a:t>
            </a:r>
            <a:r>
              <a:rPr lang="es-ES" sz="3200" b="1" dirty="0">
                <a:solidFill>
                  <a:schemeClr val="bg2">
                    <a:lumMod val="10000"/>
                  </a:schemeClr>
                </a:solidFill>
                <a:latin typeface="Arial"/>
                <a:ea typeface="Cambria"/>
                <a:cs typeface="Arial"/>
              </a:rPr>
              <a:t> (ESN): API-Framework</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-5/17-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a:off x="8192424" y="-29269"/>
            <a:ext cx="575093" cy="79075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Imagen 10">
            <a:extLst>
              <a:ext uri="{FF2B5EF4-FFF2-40B4-BE49-F238E27FC236}">
                <a16:creationId xmlns:a16="http://schemas.microsoft.com/office/drawing/2014/main" id="{24CC04CE-2876-5BF5-A80E-876DA05BE77E}"/>
              </a:ext>
            </a:extLst>
          </p:cNvPr>
          <p:cNvPicPr>
            <a:picLocks noChangeAspect="1"/>
          </p:cNvPicPr>
          <p:nvPr/>
        </p:nvPicPr>
        <p:blipFill>
          <a:blip r:embed="rId5"/>
          <a:stretch>
            <a:fillRect/>
          </a:stretch>
        </p:blipFill>
        <p:spPr>
          <a:xfrm>
            <a:off x="5201970" y="3838291"/>
            <a:ext cx="1524000" cy="381000"/>
          </a:xfrm>
          <a:prstGeom prst="rect">
            <a:avLst/>
          </a:prstGeom>
        </p:spPr>
      </p:pic>
      <p:pic>
        <p:nvPicPr>
          <p:cNvPr id="18" name="Imagen 17" descr="Diagrama&#10;&#10;Descripción generada automáticamente">
            <a:extLst>
              <a:ext uri="{FF2B5EF4-FFF2-40B4-BE49-F238E27FC236}">
                <a16:creationId xmlns:a16="http://schemas.microsoft.com/office/drawing/2014/main" id="{C0B92DB4-7574-213E-C539-D3927FFE325E}"/>
              </a:ext>
            </a:extLst>
          </p:cNvPr>
          <p:cNvPicPr>
            <a:picLocks noChangeAspect="1"/>
          </p:cNvPicPr>
          <p:nvPr/>
        </p:nvPicPr>
        <p:blipFill>
          <a:blip r:embed="rId6"/>
          <a:stretch>
            <a:fillRect/>
          </a:stretch>
        </p:blipFill>
        <p:spPr>
          <a:xfrm>
            <a:off x="465595" y="1773537"/>
            <a:ext cx="7126396" cy="2575333"/>
          </a:xfrm>
          <a:prstGeom prst="rect">
            <a:avLst/>
          </a:prstGeom>
        </p:spPr>
      </p:pic>
      <p:pic>
        <p:nvPicPr>
          <p:cNvPr id="4" name="Imagen 3">
            <a:extLst>
              <a:ext uri="{FF2B5EF4-FFF2-40B4-BE49-F238E27FC236}">
                <a16:creationId xmlns:a16="http://schemas.microsoft.com/office/drawing/2014/main" id="{E5BEECCE-0ED1-6966-1639-A889AE714CC2}"/>
              </a:ext>
            </a:extLst>
          </p:cNvPr>
          <p:cNvPicPr>
            <a:picLocks noChangeAspect="1"/>
          </p:cNvPicPr>
          <p:nvPr/>
        </p:nvPicPr>
        <p:blipFill>
          <a:blip r:embed="rId7"/>
          <a:stretch>
            <a:fillRect/>
          </a:stretch>
        </p:blipFill>
        <p:spPr>
          <a:xfrm rot="20040000">
            <a:off x="1217219" y="2391485"/>
            <a:ext cx="1254849" cy="196442"/>
          </a:xfrm>
          <a:prstGeom prst="rect">
            <a:avLst/>
          </a:prstGeom>
        </p:spPr>
      </p:pic>
      <p:pic>
        <p:nvPicPr>
          <p:cNvPr id="8" name="Imagen 7">
            <a:extLst>
              <a:ext uri="{FF2B5EF4-FFF2-40B4-BE49-F238E27FC236}">
                <a16:creationId xmlns:a16="http://schemas.microsoft.com/office/drawing/2014/main" id="{4902666F-2BB8-A56F-3ACB-703DB9D201AF}"/>
              </a:ext>
            </a:extLst>
          </p:cNvPr>
          <p:cNvPicPr>
            <a:picLocks noChangeAspect="1"/>
          </p:cNvPicPr>
          <p:nvPr/>
        </p:nvPicPr>
        <p:blipFill>
          <a:blip r:embed="rId8"/>
          <a:stretch>
            <a:fillRect/>
          </a:stretch>
        </p:blipFill>
        <p:spPr>
          <a:xfrm>
            <a:off x="1021434" y="4254789"/>
            <a:ext cx="2515895" cy="401678"/>
          </a:xfrm>
          <a:prstGeom prst="rect">
            <a:avLst/>
          </a:prstGeom>
        </p:spPr>
      </p:pic>
      <p:pic>
        <p:nvPicPr>
          <p:cNvPr id="14" name="Imagen 13">
            <a:extLst>
              <a:ext uri="{FF2B5EF4-FFF2-40B4-BE49-F238E27FC236}">
                <a16:creationId xmlns:a16="http://schemas.microsoft.com/office/drawing/2014/main" id="{2C58B859-C2F7-D64F-7C4C-4FFB86AB21F1}"/>
              </a:ext>
            </a:extLst>
          </p:cNvPr>
          <p:cNvPicPr>
            <a:picLocks noChangeAspect="1"/>
          </p:cNvPicPr>
          <p:nvPr/>
        </p:nvPicPr>
        <p:blipFill>
          <a:blip r:embed="rId9"/>
          <a:stretch>
            <a:fillRect/>
          </a:stretch>
        </p:blipFill>
        <p:spPr>
          <a:xfrm>
            <a:off x="4236787" y="2395067"/>
            <a:ext cx="693061" cy="370343"/>
          </a:xfrm>
          <a:prstGeom prst="rect">
            <a:avLst/>
          </a:prstGeom>
        </p:spPr>
      </p:pic>
      <p:pic>
        <p:nvPicPr>
          <p:cNvPr id="15" name="Imagen 14" descr="Imagen que contiene Esquemático&#10;&#10;Descripción generada automáticamente">
            <a:extLst>
              <a:ext uri="{FF2B5EF4-FFF2-40B4-BE49-F238E27FC236}">
                <a16:creationId xmlns:a16="http://schemas.microsoft.com/office/drawing/2014/main" id="{CDE82A74-7E56-8958-BFA7-896CDD61B5D3}"/>
              </a:ext>
            </a:extLst>
          </p:cNvPr>
          <p:cNvPicPr>
            <a:picLocks noChangeAspect="1"/>
          </p:cNvPicPr>
          <p:nvPr/>
        </p:nvPicPr>
        <p:blipFill>
          <a:blip r:embed="rId10"/>
          <a:stretch>
            <a:fillRect/>
          </a:stretch>
        </p:blipFill>
        <p:spPr>
          <a:xfrm>
            <a:off x="4031292" y="3428577"/>
            <a:ext cx="1375658" cy="408256"/>
          </a:xfrm>
          <a:prstGeom prst="rect">
            <a:avLst/>
          </a:prstGeom>
        </p:spPr>
      </p:pic>
      <p:sp>
        <p:nvSpPr>
          <p:cNvPr id="19" name="Flecha: hacia abajo 18">
            <a:extLst>
              <a:ext uri="{FF2B5EF4-FFF2-40B4-BE49-F238E27FC236}">
                <a16:creationId xmlns:a16="http://schemas.microsoft.com/office/drawing/2014/main" id="{6C806C75-EFCA-ED46-7461-AD3376C80870}"/>
              </a:ext>
            </a:extLst>
          </p:cNvPr>
          <p:cNvSpPr/>
          <p:nvPr/>
        </p:nvSpPr>
        <p:spPr>
          <a:xfrm>
            <a:off x="3519534" y="4164593"/>
            <a:ext cx="215019" cy="8034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Flecha: hacia abajo 19">
            <a:extLst>
              <a:ext uri="{FF2B5EF4-FFF2-40B4-BE49-F238E27FC236}">
                <a16:creationId xmlns:a16="http://schemas.microsoft.com/office/drawing/2014/main" id="{52FFA18B-A320-AF74-B9E8-30047E853021}"/>
              </a:ext>
            </a:extLst>
          </p:cNvPr>
          <p:cNvSpPr/>
          <p:nvPr/>
        </p:nvSpPr>
        <p:spPr>
          <a:xfrm>
            <a:off x="3813771" y="4164592"/>
            <a:ext cx="215019" cy="8034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Flecha: hacia abajo 20">
            <a:extLst>
              <a:ext uri="{FF2B5EF4-FFF2-40B4-BE49-F238E27FC236}">
                <a16:creationId xmlns:a16="http://schemas.microsoft.com/office/drawing/2014/main" id="{D2934AA6-2FAF-83FD-1270-0038C8AE07D6}"/>
              </a:ext>
            </a:extLst>
          </p:cNvPr>
          <p:cNvSpPr/>
          <p:nvPr/>
        </p:nvSpPr>
        <p:spPr>
          <a:xfrm>
            <a:off x="5454709" y="4164591"/>
            <a:ext cx="215019" cy="58847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CuadroTexto 22">
            <a:extLst>
              <a:ext uri="{FF2B5EF4-FFF2-40B4-BE49-F238E27FC236}">
                <a16:creationId xmlns:a16="http://schemas.microsoft.com/office/drawing/2014/main" id="{6F106161-D964-C06A-37F2-50D9E804DC10}"/>
              </a:ext>
            </a:extLst>
          </p:cNvPr>
          <p:cNvSpPr txBox="1"/>
          <p:nvPr/>
        </p:nvSpPr>
        <p:spPr>
          <a:xfrm rot="-5400000">
            <a:off x="3010277" y="5398128"/>
            <a:ext cx="12267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dirty="0">
                <a:solidFill>
                  <a:schemeClr val="tx2">
                    <a:lumMod val="75000"/>
                  </a:schemeClr>
                </a:solidFill>
                <a:latin typeface="Arial"/>
                <a:cs typeface="Arial"/>
              </a:rPr>
              <a:t>RC </a:t>
            </a:r>
            <a:r>
              <a:rPr lang="es-ES" b="1" err="1">
                <a:solidFill>
                  <a:schemeClr val="tx2">
                    <a:lumMod val="75000"/>
                  </a:schemeClr>
                </a:solidFill>
                <a:latin typeface="Arial"/>
                <a:cs typeface="Arial"/>
              </a:rPr>
              <a:t>State</a:t>
            </a:r>
            <a:endParaRPr lang="es-ES" b="1">
              <a:solidFill>
                <a:schemeClr val="tx2">
                  <a:lumMod val="75000"/>
                </a:schemeClr>
              </a:solidFill>
            </a:endParaRPr>
          </a:p>
        </p:txBody>
      </p:sp>
      <p:sp>
        <p:nvSpPr>
          <p:cNvPr id="25" name="CuadroTexto 24">
            <a:extLst>
              <a:ext uri="{FF2B5EF4-FFF2-40B4-BE49-F238E27FC236}">
                <a16:creationId xmlns:a16="http://schemas.microsoft.com/office/drawing/2014/main" id="{C0C10794-18B1-543C-BCBC-DD63465B7191}"/>
              </a:ext>
            </a:extLst>
          </p:cNvPr>
          <p:cNvSpPr txBox="1"/>
          <p:nvPr/>
        </p:nvSpPr>
        <p:spPr>
          <a:xfrm rot="16200000">
            <a:off x="3122219" y="5466258"/>
            <a:ext cx="16115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dirty="0">
                <a:solidFill>
                  <a:schemeClr val="tx2">
                    <a:lumMod val="75000"/>
                  </a:schemeClr>
                </a:solidFill>
                <a:latin typeface="Arial"/>
                <a:cs typeface="Arial"/>
              </a:rPr>
              <a:t>PCA (</a:t>
            </a:r>
            <a:r>
              <a:rPr lang="es-ES" sz="1200" b="1" dirty="0">
                <a:solidFill>
                  <a:schemeClr val="tx2">
                    <a:lumMod val="75000"/>
                  </a:schemeClr>
                </a:solidFill>
                <a:latin typeface="Arial"/>
                <a:cs typeface="Arial"/>
              </a:rPr>
              <a:t>RC </a:t>
            </a:r>
            <a:r>
              <a:rPr lang="es-ES" sz="1200" b="1" err="1">
                <a:solidFill>
                  <a:schemeClr val="tx2">
                    <a:lumMod val="75000"/>
                  </a:schemeClr>
                </a:solidFill>
                <a:latin typeface="Arial"/>
                <a:cs typeface="Arial"/>
              </a:rPr>
              <a:t>State</a:t>
            </a:r>
            <a:r>
              <a:rPr lang="es-ES" b="1" dirty="0">
                <a:solidFill>
                  <a:schemeClr val="tx2">
                    <a:lumMod val="75000"/>
                  </a:schemeClr>
                </a:solidFill>
                <a:latin typeface="Arial"/>
                <a:cs typeface="Arial"/>
              </a:rPr>
              <a:t>)</a:t>
            </a:r>
            <a:endParaRPr lang="es-ES" b="1" dirty="0">
              <a:solidFill>
                <a:schemeClr val="tx2">
                  <a:lumMod val="75000"/>
                </a:schemeClr>
              </a:solidFill>
            </a:endParaRPr>
          </a:p>
        </p:txBody>
      </p:sp>
      <p:sp>
        <p:nvSpPr>
          <p:cNvPr id="26" name="CuadroTexto 25">
            <a:extLst>
              <a:ext uri="{FF2B5EF4-FFF2-40B4-BE49-F238E27FC236}">
                <a16:creationId xmlns:a16="http://schemas.microsoft.com/office/drawing/2014/main" id="{36C79113-9353-8FC7-7E75-D70AE8E8FE98}"/>
              </a:ext>
            </a:extLst>
          </p:cNvPr>
          <p:cNvSpPr txBox="1"/>
          <p:nvPr/>
        </p:nvSpPr>
        <p:spPr>
          <a:xfrm rot="16200000">
            <a:off x="4533903" y="5190265"/>
            <a:ext cx="20641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dirty="0">
                <a:solidFill>
                  <a:schemeClr val="tx2">
                    <a:lumMod val="75000"/>
                  </a:schemeClr>
                </a:solidFill>
                <a:latin typeface="Arial"/>
                <a:cs typeface="Arial"/>
              </a:rPr>
              <a:t>output(</a:t>
            </a:r>
            <a:r>
              <a:rPr lang="es-ES" sz="1200" b="1" dirty="0">
                <a:solidFill>
                  <a:schemeClr val="tx2">
                    <a:lumMod val="75000"/>
                  </a:schemeClr>
                </a:solidFill>
                <a:latin typeface="Arial"/>
                <a:cs typeface="Arial"/>
              </a:rPr>
              <a:t>RC </a:t>
            </a:r>
            <a:r>
              <a:rPr lang="es-ES" sz="1200" b="1" dirty="0" err="1">
                <a:solidFill>
                  <a:schemeClr val="tx2">
                    <a:lumMod val="75000"/>
                  </a:schemeClr>
                </a:solidFill>
                <a:latin typeface="Arial"/>
                <a:cs typeface="Arial"/>
              </a:rPr>
              <a:t>State</a:t>
            </a:r>
            <a:r>
              <a:rPr lang="es-ES" b="1" dirty="0">
                <a:solidFill>
                  <a:schemeClr val="tx2">
                    <a:lumMod val="75000"/>
                  </a:schemeClr>
                </a:solidFill>
                <a:latin typeface="Arial"/>
                <a:cs typeface="Arial"/>
              </a:rPr>
              <a:t>)</a:t>
            </a:r>
            <a:endParaRPr lang="es-ES" b="1" dirty="0">
              <a:solidFill>
                <a:schemeClr val="tx2">
                  <a:lumMod val="75000"/>
                </a:schemeClr>
              </a:solidFill>
            </a:endParaRPr>
          </a:p>
        </p:txBody>
      </p:sp>
    </p:spTree>
    <p:extLst>
      <p:ext uri="{BB962C8B-B14F-4D97-AF65-F5344CB8AC3E}">
        <p14:creationId xmlns:p14="http://schemas.microsoft.com/office/powerpoint/2010/main" val="35685823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25586" y="650159"/>
            <a:ext cx="9118414" cy="58477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200" b="1" err="1">
                <a:solidFill>
                  <a:schemeClr val="bg2">
                    <a:lumMod val="10000"/>
                  </a:schemeClr>
                </a:solidFill>
                <a:latin typeface="Cambria"/>
                <a:ea typeface="Cambria"/>
                <a:cs typeface="Arial"/>
              </a:rPr>
              <a:t>MyRC</a:t>
            </a:r>
            <a:r>
              <a:rPr lang="es-ES" sz="3200" b="1" dirty="0">
                <a:solidFill>
                  <a:schemeClr val="bg2">
                    <a:lumMod val="10000"/>
                  </a:schemeClr>
                </a:solidFill>
                <a:latin typeface="Cambria"/>
                <a:ea typeface="Cambria"/>
                <a:cs typeface="Arial"/>
              </a:rPr>
              <a:t> (ESN): </a:t>
            </a:r>
            <a:r>
              <a:rPr lang="es-ES" sz="3200" b="1" err="1">
                <a:solidFill>
                  <a:schemeClr val="bg2">
                    <a:lumMod val="10000"/>
                  </a:schemeClr>
                </a:solidFill>
                <a:latin typeface="Cambria"/>
                <a:ea typeface="Cambria"/>
                <a:cs typeface="Arial"/>
              </a:rPr>
              <a:t>Config</a:t>
            </a:r>
            <a:r>
              <a:rPr lang="es-ES" sz="3200" b="1" dirty="0">
                <a:solidFill>
                  <a:schemeClr val="bg2">
                    <a:lumMod val="10000"/>
                  </a:schemeClr>
                </a:solidFill>
                <a:latin typeface="Cambria"/>
                <a:ea typeface="Cambria"/>
                <a:cs typeface="Arial"/>
              </a:rPr>
              <a:t>-API</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-6/17-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92063"/>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a:off x="8192424" y="-14892"/>
            <a:ext cx="575093" cy="790754"/>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4" name="Tabla 3">
            <a:extLst>
              <a:ext uri="{FF2B5EF4-FFF2-40B4-BE49-F238E27FC236}">
                <a16:creationId xmlns:a16="http://schemas.microsoft.com/office/drawing/2014/main" id="{4232E694-EA62-6292-0062-0714B5E9B4EC}"/>
              </a:ext>
            </a:extLst>
          </p:cNvPr>
          <p:cNvGraphicFramePr>
            <a:graphicFrameLocks noGrp="1"/>
          </p:cNvGraphicFramePr>
          <p:nvPr>
            <p:extLst>
              <p:ext uri="{D42A27DB-BD31-4B8C-83A1-F6EECF244321}">
                <p14:modId xmlns:p14="http://schemas.microsoft.com/office/powerpoint/2010/main" val="2980901597"/>
              </p:ext>
            </p:extLst>
          </p:nvPr>
        </p:nvGraphicFramePr>
        <p:xfrm>
          <a:off x="1304282" y="1458551"/>
          <a:ext cx="6565270" cy="4615198"/>
        </p:xfrm>
        <a:graphic>
          <a:graphicData uri="http://schemas.openxmlformats.org/drawingml/2006/table">
            <a:tbl>
              <a:tblPr firstRow="1" bandRow="1">
                <a:tableStyleId>{0E3FDE45-AF77-4B5C-9715-49D594BDF05E}</a:tableStyleId>
              </a:tblPr>
              <a:tblGrid>
                <a:gridCol w="3282635">
                  <a:extLst>
                    <a:ext uri="{9D8B030D-6E8A-4147-A177-3AD203B41FA5}">
                      <a16:colId xmlns:a16="http://schemas.microsoft.com/office/drawing/2014/main" val="2953520701"/>
                    </a:ext>
                  </a:extLst>
                </a:gridCol>
                <a:gridCol w="3282635">
                  <a:extLst>
                    <a:ext uri="{9D8B030D-6E8A-4147-A177-3AD203B41FA5}">
                      <a16:colId xmlns:a16="http://schemas.microsoft.com/office/drawing/2014/main" val="1706002617"/>
                    </a:ext>
                  </a:extLst>
                </a:gridCol>
              </a:tblGrid>
              <a:tr h="395588">
                <a:tc>
                  <a:txBody>
                    <a:bodyPr/>
                    <a:lstStyle/>
                    <a:p>
                      <a:pPr algn="ctr"/>
                      <a:r>
                        <a:rPr lang="es-ES" i="1" dirty="0">
                          <a:solidFill>
                            <a:schemeClr val="bg2">
                              <a:lumMod val="25000"/>
                            </a:schemeClr>
                          </a:solidFill>
                        </a:rPr>
                        <a:t>Hiperparámetro</a:t>
                      </a:r>
                    </a:p>
                  </a:txBody>
                  <a:tcPr/>
                </a:tc>
                <a:tc>
                  <a:txBody>
                    <a:bodyPr/>
                    <a:lstStyle/>
                    <a:p>
                      <a:pPr algn="ctr"/>
                      <a:r>
                        <a:rPr lang="es-ES" i="1" dirty="0">
                          <a:solidFill>
                            <a:schemeClr val="bg2">
                              <a:lumMod val="25000"/>
                            </a:schemeClr>
                          </a:solidFill>
                        </a:rPr>
                        <a:t>Relación</a:t>
                      </a:r>
                    </a:p>
                  </a:txBody>
                  <a:tcPr/>
                </a:tc>
                <a:extLst>
                  <a:ext uri="{0D108BD9-81ED-4DB2-BD59-A6C34878D82A}">
                    <a16:rowId xmlns:a16="http://schemas.microsoft.com/office/drawing/2014/main" val="4014901951"/>
                  </a:ext>
                </a:extLst>
              </a:tr>
              <a:tr h="454194">
                <a:tc>
                  <a:txBody>
                    <a:bodyPr/>
                    <a:lstStyle/>
                    <a:p>
                      <a:pPr lvl="0" algn="ctr">
                        <a:buNone/>
                      </a:pPr>
                      <a:r>
                        <a:rPr lang="es-ES" sz="1100" u="none" strike="noStrike" noProof="0" dirty="0">
                          <a:solidFill>
                            <a:srgbClr val="115964"/>
                          </a:solidFill>
                        </a:rPr>
                        <a:t>Cantidad de Neuronas en el Reservorio (N )</a:t>
                      </a:r>
                      <a:endParaRPr lang="es-ES">
                        <a:solidFill>
                          <a:srgbClr val="115964"/>
                        </a:solidFill>
                      </a:endParaRPr>
                    </a:p>
                  </a:txBody>
                  <a:tcPr anchor="ctr"/>
                </a:tc>
                <a:tc>
                  <a:txBody>
                    <a:bodyPr/>
                    <a:lstStyle/>
                    <a:p>
                      <a:pPr lvl="0" algn="ctr">
                        <a:buNone/>
                      </a:pPr>
                      <a:r>
                        <a:rPr lang="es-ES" sz="1100" u="none" strike="noStrike" noProof="0" dirty="0"/>
                        <a:t>x(t) ∈ R</a:t>
                      </a:r>
                      <a:r>
                        <a:rPr lang="es-ES" sz="700" u="none" strike="noStrike" noProof="0" dirty="0"/>
                        <a:t>N</a:t>
                      </a:r>
                      <a:endParaRPr lang="es-ES" dirty="0"/>
                    </a:p>
                  </a:txBody>
                  <a:tcPr anchor="ctr"/>
                </a:tc>
                <a:extLst>
                  <a:ext uri="{0D108BD9-81ED-4DB2-BD59-A6C34878D82A}">
                    <a16:rowId xmlns:a16="http://schemas.microsoft.com/office/drawing/2014/main" val="4776065"/>
                  </a:ext>
                </a:extLst>
              </a:tr>
              <a:tr h="380937">
                <a:tc>
                  <a:txBody>
                    <a:bodyPr/>
                    <a:lstStyle/>
                    <a:p>
                      <a:pPr lvl="0" algn="ctr">
                        <a:buNone/>
                      </a:pPr>
                      <a:r>
                        <a:rPr lang="es-ES" sz="1100" u="none" strike="noStrike" noProof="0" dirty="0">
                          <a:solidFill>
                            <a:srgbClr val="115964"/>
                          </a:solidFill>
                        </a:rPr>
                        <a:t>Conectividad del Reservorio</a:t>
                      </a:r>
                      <a:endParaRPr lang="es-ES">
                        <a:solidFill>
                          <a:srgbClr val="115964"/>
                        </a:solidFill>
                      </a:endParaRPr>
                    </a:p>
                  </a:txBody>
                  <a:tcPr anchor="ctr"/>
                </a:tc>
                <a:tc>
                  <a:txBody>
                    <a:bodyPr/>
                    <a:lstStyle/>
                    <a:p>
                      <a:pPr lvl="0" algn="ctr">
                        <a:buNone/>
                      </a:pPr>
                      <a:r>
                        <a:rPr lang="es-ES" sz="1100" u="none" strike="noStrike" noProof="0" err="1"/>
                        <a:t>W</a:t>
                      </a:r>
                      <a:r>
                        <a:rPr lang="es-ES" sz="700" u="none" strike="noStrike" noProof="0" err="1"/>
                        <a:t>res</a:t>
                      </a:r>
                      <a:r>
                        <a:rPr lang="es-ES" sz="700" u="none" strike="noStrike" noProof="0" dirty="0"/>
                        <a:t> </a:t>
                      </a:r>
                      <a:r>
                        <a:rPr lang="es-ES" sz="1100" u="none" strike="noStrike" noProof="0" dirty="0"/>
                        <a:t>y </a:t>
                      </a:r>
                      <a:r>
                        <a:rPr lang="es-ES" sz="1100" u="none" strike="noStrike" noProof="0" err="1"/>
                        <a:t>W</a:t>
                      </a:r>
                      <a:r>
                        <a:rPr lang="es-ES" sz="700" u="none" strike="noStrike" noProof="0" err="1"/>
                        <a:t>f</a:t>
                      </a:r>
                      <a:r>
                        <a:rPr lang="es-ES" sz="700" u="none" strike="noStrike" noProof="0" dirty="0"/>
                        <a:t> b</a:t>
                      </a:r>
                      <a:endParaRPr lang="es-ES" dirty="0"/>
                    </a:p>
                  </a:txBody>
                  <a:tcPr anchor="ctr"/>
                </a:tc>
                <a:extLst>
                  <a:ext uri="{0D108BD9-81ED-4DB2-BD59-A6C34878D82A}">
                    <a16:rowId xmlns:a16="http://schemas.microsoft.com/office/drawing/2014/main" val="4045874422"/>
                  </a:ext>
                </a:extLst>
              </a:tr>
              <a:tr h="454194">
                <a:tc>
                  <a:txBody>
                    <a:bodyPr/>
                    <a:lstStyle/>
                    <a:p>
                      <a:pPr lvl="0" algn="ctr">
                        <a:buNone/>
                      </a:pPr>
                      <a:r>
                        <a:rPr lang="es-ES" sz="1100" u="none" strike="noStrike" noProof="0" dirty="0">
                          <a:solidFill>
                            <a:srgbClr val="115964"/>
                          </a:solidFill>
                        </a:rPr>
                        <a:t>Función de Activación</a:t>
                      </a:r>
                      <a:endParaRPr lang="es-ES">
                        <a:solidFill>
                          <a:srgbClr val="115964"/>
                        </a:solidFill>
                      </a:endParaRPr>
                    </a:p>
                  </a:txBody>
                  <a:tcPr anchor="ctr"/>
                </a:tc>
                <a:tc>
                  <a:txBody>
                    <a:bodyPr/>
                    <a:lstStyle/>
                    <a:p>
                      <a:pPr lvl="0" algn="ctr">
                        <a:buNone/>
                      </a:pPr>
                      <a:r>
                        <a:rPr lang="es-ES" sz="1100" u="none" strike="noStrike" noProof="0" dirty="0"/>
                        <a:t>f (·) controla la no linealidad de</a:t>
                      </a:r>
                      <a:br>
                        <a:rPr lang="es-ES" sz="1100" u="none" strike="noStrike" noProof="0" dirty="0"/>
                      </a:br>
                      <a:r>
                        <a:rPr lang="es-ES" sz="1100" u="none" strike="noStrike" noProof="0" dirty="0"/>
                        <a:t>las dinámicas del reservorio </a:t>
                      </a:r>
                      <a:endParaRPr lang="es-ES" dirty="0"/>
                    </a:p>
                  </a:txBody>
                  <a:tcPr anchor="ctr"/>
                </a:tc>
                <a:extLst>
                  <a:ext uri="{0D108BD9-81ED-4DB2-BD59-A6C34878D82A}">
                    <a16:rowId xmlns:a16="http://schemas.microsoft.com/office/drawing/2014/main" val="2253956680"/>
                  </a:ext>
                </a:extLst>
              </a:tr>
              <a:tr h="630011">
                <a:tc>
                  <a:txBody>
                    <a:bodyPr/>
                    <a:lstStyle/>
                    <a:p>
                      <a:pPr lvl="0" algn="ctr">
                        <a:buNone/>
                      </a:pPr>
                      <a:r>
                        <a:rPr lang="es-ES" sz="1100" u="none" strike="noStrike" noProof="0" dirty="0">
                          <a:solidFill>
                            <a:srgbClr val="115964"/>
                          </a:solidFill>
                        </a:rPr>
                        <a:t>Fuga (α) (</a:t>
                      </a:r>
                      <a:r>
                        <a:rPr lang="es-ES" sz="1100" u="none" strike="noStrike" noProof="0" err="1">
                          <a:solidFill>
                            <a:srgbClr val="115964"/>
                          </a:solidFill>
                        </a:rPr>
                        <a:t>leak</a:t>
                      </a:r>
                      <a:r>
                        <a:rPr lang="es-ES" sz="1100" u="none" strike="noStrike" noProof="0" dirty="0">
                          <a:solidFill>
                            <a:srgbClr val="115964"/>
                          </a:solidFill>
                        </a:rPr>
                        <a:t>):</a:t>
                      </a:r>
                      <a:endParaRPr lang="es-ES">
                        <a:solidFill>
                          <a:srgbClr val="115964"/>
                        </a:solidFill>
                      </a:endParaRPr>
                    </a:p>
                  </a:txBody>
                  <a:tcPr anchor="ctr"/>
                </a:tc>
                <a:tc>
                  <a:txBody>
                    <a:bodyPr/>
                    <a:lstStyle/>
                    <a:p>
                      <a:pPr lvl="0" algn="ctr">
                        <a:buNone/>
                      </a:pPr>
                      <a:r>
                        <a:rPr lang="es-ES" sz="1100" u="none" strike="noStrike" noProof="0" dirty="0"/>
                        <a:t>Tasa a la que la actividad de</a:t>
                      </a:r>
                      <a:br>
                        <a:rPr lang="es-ES" sz="1100" u="none" strike="noStrike" noProof="0" dirty="0"/>
                      </a:br>
                      <a:r>
                        <a:rPr lang="es-ES" sz="1100" u="none" strike="noStrike" noProof="0" dirty="0"/>
                        <a:t>las neuronas en el reservorio decaen con el tiempo.</a:t>
                      </a:r>
                      <a:endParaRPr lang="es-ES" dirty="0"/>
                    </a:p>
                  </a:txBody>
                  <a:tcPr anchor="ctr"/>
                </a:tc>
                <a:extLst>
                  <a:ext uri="{0D108BD9-81ED-4DB2-BD59-A6C34878D82A}">
                    <a16:rowId xmlns:a16="http://schemas.microsoft.com/office/drawing/2014/main" val="1507610718"/>
                  </a:ext>
                </a:extLst>
              </a:tr>
              <a:tr h="630011">
                <a:tc>
                  <a:txBody>
                    <a:bodyPr/>
                    <a:lstStyle/>
                    <a:p>
                      <a:pPr lvl="0" algn="ctr">
                        <a:buNone/>
                      </a:pPr>
                      <a:r>
                        <a:rPr lang="es-ES" sz="1100" u="none" strike="noStrike" noProof="0" dirty="0">
                          <a:solidFill>
                            <a:srgbClr val="115964"/>
                          </a:solidFill>
                        </a:rPr>
                        <a:t>Ruido (σ)</a:t>
                      </a:r>
                    </a:p>
                  </a:txBody>
                  <a:tcPr anchor="ctr"/>
                </a:tc>
                <a:tc>
                  <a:txBody>
                    <a:bodyPr/>
                    <a:lstStyle/>
                    <a:p>
                      <a:pPr lvl="0" algn="ctr">
                        <a:buNone/>
                      </a:pPr>
                      <a:r>
                        <a:rPr lang="es-ES" sz="1100" u="none" strike="noStrike" noProof="0" dirty="0"/>
                        <a:t>componente estocástica</a:t>
                      </a:r>
                      <a:br>
                        <a:rPr lang="es-ES" sz="1100" u="none" strike="noStrike" noProof="0" dirty="0"/>
                      </a:br>
                      <a:r>
                        <a:rPr lang="es-ES" sz="1100" u="none" strike="noStrike" noProof="0" dirty="0"/>
                        <a:t>en las ecuaciones de estado de las neuronas</a:t>
                      </a:r>
                      <a:endParaRPr lang="es-ES" dirty="0"/>
                    </a:p>
                  </a:txBody>
                  <a:tcPr anchor="ctr"/>
                </a:tc>
                <a:extLst>
                  <a:ext uri="{0D108BD9-81ED-4DB2-BD59-A6C34878D82A}">
                    <a16:rowId xmlns:a16="http://schemas.microsoft.com/office/drawing/2014/main" val="4239116354"/>
                  </a:ext>
                </a:extLst>
              </a:tr>
              <a:tr h="981646">
                <a:tc>
                  <a:txBody>
                    <a:bodyPr/>
                    <a:lstStyle/>
                    <a:p>
                      <a:pPr algn="ctr"/>
                      <a:r>
                        <a:rPr kumimoji="0" lang="es-ES" sz="1100" u="none" strike="noStrike" kern="1200" dirty="0">
                          <a:solidFill>
                            <a:srgbClr val="115964"/>
                          </a:solidFill>
                        </a:rPr>
                        <a:t>Dimensión PCA</a:t>
                      </a:r>
                    </a:p>
                  </a:txBody>
                  <a:tcPr anchor="ctr"/>
                </a:tc>
                <a:tc>
                  <a:txBody>
                    <a:bodyPr/>
                    <a:lstStyle/>
                    <a:p>
                      <a:pPr marL="0" lvl="0" algn="ctr" rtl="0" eaLnBrk="1" latinLnBrk="0" hangingPunct="1">
                        <a:buNone/>
                      </a:pPr>
                      <a:r>
                        <a:rPr kumimoji="0" lang="es-ES" sz="1100" u="none" strike="noStrike" kern="1200" err="1">
                          <a:solidFill>
                            <a:srgbClr val="000000"/>
                          </a:solidFill>
                        </a:rPr>
                        <a:t>Redución</a:t>
                      </a:r>
                      <a:r>
                        <a:rPr kumimoji="0" lang="es-ES" sz="1100" u="none" strike="noStrike" kern="1200" dirty="0">
                          <a:solidFill>
                            <a:srgbClr val="000000"/>
                          </a:solidFill>
                        </a:rPr>
                        <a:t> número neuronas en el estado del RC</a:t>
                      </a:r>
                    </a:p>
                  </a:txBody>
                  <a:tcPr anchor="ctr"/>
                </a:tc>
                <a:extLst>
                  <a:ext uri="{0D108BD9-81ED-4DB2-BD59-A6C34878D82A}">
                    <a16:rowId xmlns:a16="http://schemas.microsoft.com/office/drawing/2014/main" val="675776768"/>
                  </a:ext>
                </a:extLst>
              </a:tr>
              <a:tr h="688617">
                <a:tc>
                  <a:txBody>
                    <a:bodyPr/>
                    <a:lstStyle/>
                    <a:p>
                      <a:pPr algn="ctr"/>
                      <a:r>
                        <a:rPr kumimoji="0" lang="es-ES" sz="1100" u="none" strike="noStrike" kern="1200" err="1">
                          <a:solidFill>
                            <a:srgbClr val="115964"/>
                          </a:solidFill>
                        </a:rPr>
                        <a:t>Ouput</a:t>
                      </a:r>
                      <a:r>
                        <a:rPr kumimoji="0" lang="es-ES" sz="1100" u="none" strike="noStrike" kern="1200" dirty="0">
                          <a:solidFill>
                            <a:srgbClr val="115964"/>
                          </a:solidFill>
                        </a:rPr>
                        <a:t> RC</a:t>
                      </a:r>
                    </a:p>
                  </a:txBody>
                  <a:tcPr anchor="ctr"/>
                </a:tc>
                <a:tc>
                  <a:txBody>
                    <a:bodyPr/>
                    <a:lstStyle/>
                    <a:p>
                      <a:pPr marL="0" lvl="0" algn="ctr" rtl="0" eaLnBrk="1" latinLnBrk="0" hangingPunct="1">
                        <a:buNone/>
                      </a:pPr>
                      <a:r>
                        <a:rPr kumimoji="0" lang="es-ES" sz="1100" u="none" strike="noStrike" kern="1200" dirty="0">
                          <a:solidFill>
                            <a:srgbClr val="000000"/>
                          </a:solidFill>
                        </a:rPr>
                        <a:t>Salida del RC (</a:t>
                      </a:r>
                      <a:r>
                        <a:rPr kumimoji="0" lang="es-ES" sz="1100" u="none" strike="noStrike" kern="1200" err="1">
                          <a:solidFill>
                            <a:srgbClr val="000000"/>
                          </a:solidFill>
                        </a:rPr>
                        <a:t>last</a:t>
                      </a:r>
                      <a:r>
                        <a:rPr kumimoji="0" lang="es-ES" sz="1100" u="none" strike="noStrike" kern="1200" dirty="0">
                          <a:solidFill>
                            <a:srgbClr val="000000"/>
                          </a:solidFill>
                        </a:rPr>
                        <a:t>, mean, </a:t>
                      </a:r>
                      <a:r>
                        <a:rPr kumimoji="0" lang="es-ES" sz="1100" u="none" strike="noStrike" kern="1200" err="1">
                          <a:solidFill>
                            <a:srgbClr val="000000"/>
                          </a:solidFill>
                        </a:rPr>
                        <a:t>ridge</a:t>
                      </a:r>
                      <a:r>
                        <a:rPr kumimoji="0" lang="es-ES" sz="1100" u="none" strike="noStrike" kern="1200" dirty="0">
                          <a:solidFill>
                            <a:srgbClr val="000000"/>
                          </a:solidFill>
                        </a:rPr>
                        <a:t>)</a:t>
                      </a:r>
                    </a:p>
                  </a:txBody>
                  <a:tcPr anchor="ctr"/>
                </a:tc>
                <a:extLst>
                  <a:ext uri="{0D108BD9-81ED-4DB2-BD59-A6C34878D82A}">
                    <a16:rowId xmlns:a16="http://schemas.microsoft.com/office/drawing/2014/main" val="1493695773"/>
                  </a:ext>
                </a:extLst>
              </a:tr>
            </a:tbl>
          </a:graphicData>
        </a:graphic>
      </p:graphicFrame>
    </p:spTree>
    <p:extLst>
      <p:ext uri="{BB962C8B-B14F-4D97-AF65-F5344CB8AC3E}">
        <p14:creationId xmlns:p14="http://schemas.microsoft.com/office/powerpoint/2010/main" val="15596747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25586" y="650159"/>
            <a:ext cx="9118414" cy="646331"/>
          </a:xfrm>
          <a:prstGeom prst="rect">
            <a:avLst/>
          </a:prstGeom>
          <a:noFill/>
        </p:spPr>
        <p:txBody>
          <a:bodyPr wrap="square" lIns="91440" tIns="45720" rIns="91440" bIns="4572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600" b="1" cap="all" dirty="0">
                <a:ln w="0"/>
                <a:solidFill>
                  <a:schemeClr val="bg2">
                    <a:lumMod val="25000"/>
                  </a:schemeClr>
                </a:solidFill>
                <a:effectLst>
                  <a:reflection blurRad="12700" stA="50000" endPos="50000" dist="5000" dir="5400000" sy="-100000" rotWithShape="0"/>
                </a:effectLst>
                <a:latin typeface="Cambria"/>
                <a:ea typeface="Cambria"/>
                <a:cs typeface="Arial"/>
              </a:rPr>
              <a:t>resultados: </a:t>
            </a:r>
            <a:r>
              <a:rPr lang="es-ES" sz="3600" b="1" i="1" cap="all" err="1">
                <a:ln w="0"/>
                <a:solidFill>
                  <a:schemeClr val="tx2">
                    <a:lumMod val="75000"/>
                  </a:schemeClr>
                </a:solidFill>
                <a:effectLst>
                  <a:reflection blurRad="12700" stA="50000" endPos="50000" dist="5000" dir="5400000" sy="-100000" rotWithShape="0"/>
                </a:effectLst>
                <a:latin typeface="Cambria"/>
                <a:ea typeface="Cambria"/>
                <a:cs typeface="Arial"/>
              </a:rPr>
              <a:t>recons</a:t>
            </a:r>
            <a:r>
              <a:rPr lang="es-ES" sz="3600" b="1" i="1" cap="all" dirty="0">
                <a:ln w="0"/>
                <a:solidFill>
                  <a:schemeClr val="tx2">
                    <a:lumMod val="75000"/>
                  </a:schemeClr>
                </a:solidFill>
                <a:effectLst>
                  <a:reflection blurRad="12700" stA="50000" endPos="50000" dist="5000" dir="5400000" sy="-100000" rotWithShape="0"/>
                </a:effectLst>
                <a:latin typeface="Cambria"/>
                <a:ea typeface="Cambria"/>
                <a:cs typeface="Arial"/>
              </a:rPr>
              <a:t> - </a:t>
            </a:r>
            <a:r>
              <a:rPr lang="es-ES" sz="3600" b="1" i="1" cap="all" err="1">
                <a:ln w="0"/>
                <a:solidFill>
                  <a:schemeClr val="tx2">
                    <a:lumMod val="75000"/>
                  </a:schemeClr>
                </a:solidFill>
                <a:effectLst>
                  <a:reflection blurRad="12700" stA="50000" endPos="50000" dist="5000" dir="5400000" sy="-100000" rotWithShape="0"/>
                </a:effectLst>
                <a:latin typeface="Cambria"/>
                <a:ea typeface="Cambria"/>
                <a:cs typeface="Arial"/>
              </a:rPr>
              <a:t>pred</a:t>
            </a:r>
            <a:r>
              <a:rPr lang="es-ES" sz="3600" b="1" i="1" cap="all" dirty="0">
                <a:ln w="0"/>
                <a:solidFill>
                  <a:schemeClr val="tx2">
                    <a:lumMod val="75000"/>
                  </a:schemeClr>
                </a:solidFill>
                <a:effectLst>
                  <a:reflection blurRad="12700" stA="50000" endPos="50000" dist="5000" dir="5400000" sy="-100000" rotWithShape="0"/>
                </a:effectLst>
                <a:latin typeface="Cambria"/>
                <a:ea typeface="Cambria"/>
                <a:cs typeface="Arial"/>
              </a:rPr>
              <a:t> (I)</a:t>
            </a:r>
            <a:endParaRPr lang="en-US" sz="3600" cap="all" dirty="0">
              <a:ln w="0"/>
              <a:solidFill>
                <a:schemeClr val="tx2">
                  <a:lumMod val="75000"/>
                </a:schemeClr>
              </a:solidFill>
              <a:effectLst>
                <a:reflection blurRad="12700" stA="50000" endPos="50000" dist="5000" dir="5400000" sy="-100000" rotWithShape="0"/>
              </a:effectLst>
              <a:latin typeface="Cambria"/>
              <a:ea typeface="Cambria"/>
              <a:cs typeface="Arial"/>
            </a:endParaRP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TFG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lIns="91440" tIns="45720" rIns="91440" bIns="45720" anchor="t">
            <a:spAutoFit/>
          </a:bodyPr>
          <a:lstStyle/>
          <a:p>
            <a:pPr algn="ctr"/>
            <a:r>
              <a:rPr lang="en-US" altLang="es-ES" sz="800" dirty="0">
                <a:latin typeface="Arial"/>
                <a:cs typeface="Arial"/>
              </a:rPr>
              <a:t>-8/17- </a:t>
            </a:r>
            <a:endParaRPr lang="es-ES" sz="800" dirty="0"/>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endParaRPr lang="en-US" b="1" i="1" dirty="0">
              <a:cs typeface="Arial" charset="0"/>
            </a:endParaRPr>
          </a:p>
        </p:txBody>
      </p:sp>
      <p:pic>
        <p:nvPicPr>
          <p:cNvPr id="7" name="Imagen 6" descr="Interfaz de usuario gráfica, Diagrama&#10;&#10;Descripción generada automáticamente">
            <a:extLst>
              <a:ext uri="{FF2B5EF4-FFF2-40B4-BE49-F238E27FC236}">
                <a16:creationId xmlns:a16="http://schemas.microsoft.com/office/drawing/2014/main" id="{DFE126B0-CF5B-B655-37AD-253EB271074F}"/>
              </a:ext>
            </a:extLst>
          </p:cNvPr>
          <p:cNvPicPr>
            <a:picLocks noChangeAspect="1"/>
          </p:cNvPicPr>
          <p:nvPr/>
        </p:nvPicPr>
        <p:blipFill>
          <a:blip r:embed="rId4"/>
          <a:stretch>
            <a:fillRect/>
          </a:stretch>
        </p:blipFill>
        <p:spPr>
          <a:xfrm>
            <a:off x="7576868" y="-5798"/>
            <a:ext cx="1567133" cy="802355"/>
          </a:xfrm>
          <a:prstGeom prst="rect">
            <a:avLst/>
          </a:prstGeom>
        </p:spPr>
      </p:pic>
      <p:sp>
        <p:nvSpPr>
          <p:cNvPr id="9" name="Rectángulo: esquinas redondeadas 8">
            <a:extLst>
              <a:ext uri="{FF2B5EF4-FFF2-40B4-BE49-F238E27FC236}">
                <a16:creationId xmlns:a16="http://schemas.microsoft.com/office/drawing/2014/main" id="{ACDDE570-DBB3-CF79-39C8-6C889E3C9D2A}"/>
              </a:ext>
            </a:extLst>
          </p:cNvPr>
          <p:cNvSpPr/>
          <p:nvPr/>
        </p:nvSpPr>
        <p:spPr>
          <a:xfrm flipH="1">
            <a:off x="8968802" y="-515"/>
            <a:ext cx="172526" cy="646981"/>
          </a:xfrm>
          <a:prstGeom prst="roundRect">
            <a:avLst/>
          </a:prstGeom>
          <a:solidFill>
            <a:srgbClr val="ED7D31">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Imagen 7" descr="Imagen que contiene Gráfico&#10;&#10;Descripción generada automáticamente">
            <a:extLst>
              <a:ext uri="{FF2B5EF4-FFF2-40B4-BE49-F238E27FC236}">
                <a16:creationId xmlns:a16="http://schemas.microsoft.com/office/drawing/2014/main" id="{0A038300-5F08-7D0B-2E60-1DE6273CD150}"/>
              </a:ext>
            </a:extLst>
          </p:cNvPr>
          <p:cNvPicPr>
            <a:picLocks noChangeAspect="1"/>
          </p:cNvPicPr>
          <p:nvPr/>
        </p:nvPicPr>
        <p:blipFill>
          <a:blip r:embed="rId5"/>
          <a:stretch>
            <a:fillRect/>
          </a:stretch>
        </p:blipFill>
        <p:spPr>
          <a:xfrm>
            <a:off x="6426320" y="2047516"/>
            <a:ext cx="1409700" cy="1123950"/>
          </a:xfrm>
          <a:prstGeom prst="rect">
            <a:avLst/>
          </a:prstGeom>
        </p:spPr>
      </p:pic>
      <p:pic>
        <p:nvPicPr>
          <p:cNvPr id="12" name="Imagen 11" descr="Imagen que contiene Gráfico&#10;&#10;Descripción generada automáticamente">
            <a:extLst>
              <a:ext uri="{FF2B5EF4-FFF2-40B4-BE49-F238E27FC236}">
                <a16:creationId xmlns:a16="http://schemas.microsoft.com/office/drawing/2014/main" id="{2797F786-D5BC-238F-D184-19E7393070F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67090" y="1676446"/>
            <a:ext cx="1903590" cy="1520493"/>
          </a:xfrm>
          <a:prstGeom prst="rect">
            <a:avLst/>
          </a:prstGeom>
        </p:spPr>
      </p:pic>
      <p:pic>
        <p:nvPicPr>
          <p:cNvPr id="15" name="Imagen 14" descr="Imagen que contiene Interfaz de usuario gráfica&#10;&#10;Descripción generada automáticamente">
            <a:extLst>
              <a:ext uri="{FF2B5EF4-FFF2-40B4-BE49-F238E27FC236}">
                <a16:creationId xmlns:a16="http://schemas.microsoft.com/office/drawing/2014/main" id="{25610CD5-F7B7-D5B6-B127-4604AE822B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89192" y="3379173"/>
            <a:ext cx="3168152" cy="1741502"/>
          </a:xfrm>
          <a:prstGeom prst="rect">
            <a:avLst/>
          </a:prstGeom>
        </p:spPr>
      </p:pic>
      <p:pic>
        <p:nvPicPr>
          <p:cNvPr id="17" name="Imagen 16" descr="Imagen que contiene Interfaz de usuario gráfica&#10;&#10;Descripción generada automáticamente">
            <a:extLst>
              <a:ext uri="{FF2B5EF4-FFF2-40B4-BE49-F238E27FC236}">
                <a16:creationId xmlns:a16="http://schemas.microsoft.com/office/drawing/2014/main" id="{9B68036B-483A-786B-8891-B8CFAB52B89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99791" y="4634694"/>
            <a:ext cx="3081835" cy="1741502"/>
          </a:xfrm>
          <a:prstGeom prst="rect">
            <a:avLst/>
          </a:prstGeom>
        </p:spPr>
      </p:pic>
      <p:pic>
        <p:nvPicPr>
          <p:cNvPr id="3" name="Imagen 2" descr="Gráfico, Histograma&#10;&#10;Descripción generada automáticamente">
            <a:extLst>
              <a:ext uri="{FF2B5EF4-FFF2-40B4-BE49-F238E27FC236}">
                <a16:creationId xmlns:a16="http://schemas.microsoft.com/office/drawing/2014/main" id="{20A4E5A5-FA98-3B4D-E3AC-31C6E06BAA3E}"/>
              </a:ext>
            </a:extLst>
          </p:cNvPr>
          <p:cNvPicPr>
            <a:picLocks noChangeAspect="1"/>
          </p:cNvPicPr>
          <p:nvPr/>
        </p:nvPicPr>
        <p:blipFill>
          <a:blip r:embed="rId9"/>
          <a:stretch>
            <a:fillRect/>
          </a:stretch>
        </p:blipFill>
        <p:spPr>
          <a:xfrm>
            <a:off x="301925" y="1683925"/>
            <a:ext cx="3738115" cy="3375131"/>
          </a:xfrm>
          <a:prstGeom prst="rect">
            <a:avLst/>
          </a:prstGeom>
        </p:spPr>
      </p:pic>
    </p:spTree>
    <p:extLst>
      <p:ext uri="{BB962C8B-B14F-4D97-AF65-F5344CB8AC3E}">
        <p14:creationId xmlns:p14="http://schemas.microsoft.com/office/powerpoint/2010/main" val="27517422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o">
  <a:themeElements>
    <a:clrScheme name="Flujo">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Urbano">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o">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130c325f-122f-455e-a4ef-377fd1f9c6f5">
      <Terms xmlns="http://schemas.microsoft.com/office/infopath/2007/PartnerControls"/>
    </lcf76f155ced4ddcb4097134ff3c332f>
    <TaxCatchAll xmlns="9f7fdffb-343d-4875-8d58-6333b31c7121"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128F0400B0525A4E980ADC8EEFFE0AA6" ma:contentTypeVersion="10" ma:contentTypeDescription="Crear nuevo documento." ma:contentTypeScope="" ma:versionID="b787167375c4af82e8d06b9592682527">
  <xsd:schema xmlns:xsd="http://www.w3.org/2001/XMLSchema" xmlns:xs="http://www.w3.org/2001/XMLSchema" xmlns:p="http://schemas.microsoft.com/office/2006/metadata/properties" xmlns:ns2="130c325f-122f-455e-a4ef-377fd1f9c6f5" xmlns:ns3="9f7fdffb-343d-4875-8d58-6333b31c7121" targetNamespace="http://schemas.microsoft.com/office/2006/metadata/properties" ma:root="true" ma:fieldsID="88bc91619582cf68697a6e027addf02a" ns2:_="" ns3:_="">
    <xsd:import namespace="130c325f-122f-455e-a4ef-377fd1f9c6f5"/>
    <xsd:import namespace="9f7fdffb-343d-4875-8d58-6333b31c7121"/>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0c325f-122f-455e-a4ef-377fd1f9c6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Etiquetas de imagen" ma:readOnly="false" ma:fieldId="{5cf76f15-5ced-4ddc-b409-7134ff3c332f}" ma:taxonomyMulti="true" ma:sspId="82edaa9f-4387-4094-a985-533d7041b10f"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f7fdffb-343d-4875-8d58-6333b31c7121"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f2d6fcf4-d5fa-4b6f-8d34-a6b67ed828eb}" ma:internalName="TaxCatchAll" ma:showField="CatchAllData" ma:web="9f7fdffb-343d-4875-8d58-6333b31c71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545A178-8F97-4A83-84E8-D1D6FDAE7A4A}">
  <ds:schemaRefs>
    <ds:schemaRef ds:uri="http://www.w3.org/XML/1998/namespace"/>
    <ds:schemaRef ds:uri="http://schemas.microsoft.com/office/2006/documentManagement/types"/>
    <ds:schemaRef ds:uri="http://purl.org/dc/terms/"/>
    <ds:schemaRef ds:uri="http://schemas.openxmlformats.org/package/2006/metadata/core-properties"/>
    <ds:schemaRef ds:uri="http://purl.org/dc/elements/1.1/"/>
    <ds:schemaRef ds:uri="http://purl.org/dc/dcmitype/"/>
    <ds:schemaRef ds:uri="http://schemas.microsoft.com/office/2006/metadata/properties"/>
    <ds:schemaRef ds:uri="http://schemas.microsoft.com/office/infopath/2007/PartnerControls"/>
    <ds:schemaRef ds:uri="acf90688-b794-40f6-bd8d-0e6efc00ee9c"/>
    <ds:schemaRef ds:uri="3614e698-cc18-463b-aa53-9a73d58a0bfb"/>
    <ds:schemaRef ds:uri="130c325f-122f-455e-a4ef-377fd1f9c6f5"/>
    <ds:schemaRef ds:uri="9f7fdffb-343d-4875-8d58-6333b31c7121"/>
  </ds:schemaRefs>
</ds:datastoreItem>
</file>

<file path=customXml/itemProps2.xml><?xml version="1.0" encoding="utf-8"?>
<ds:datastoreItem xmlns:ds="http://schemas.openxmlformats.org/officeDocument/2006/customXml" ds:itemID="{D66847A4-7E76-469A-9DEE-D7C208D22A9F}">
  <ds:schemaRefs>
    <ds:schemaRef ds:uri="http://schemas.microsoft.com/sharepoint/v3/contenttype/forms"/>
  </ds:schemaRefs>
</ds:datastoreItem>
</file>

<file path=customXml/itemProps3.xml><?xml version="1.0" encoding="utf-8"?>
<ds:datastoreItem xmlns:ds="http://schemas.openxmlformats.org/officeDocument/2006/customXml" ds:itemID="{A730EA9C-7C41-45AB-9E0B-CA63D8F3CC9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0c325f-122f-455e-a4ef-377fd1f9c6f5"/>
    <ds:schemaRef ds:uri="9f7fdffb-343d-4875-8d58-6333b31c712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Urban</Template>
  <TotalTime>16725</TotalTime>
  <Words>1273</Words>
  <Application>Microsoft Office PowerPoint</Application>
  <PresentationFormat>Presentación en pantalla (4:3)</PresentationFormat>
  <Paragraphs>125</Paragraphs>
  <Slides>17</Slides>
  <Notes>16</Notes>
  <HiddenSlides>0</HiddenSlides>
  <MMClips>0</MMClips>
  <ScaleCrop>false</ScaleCrop>
  <HeadingPairs>
    <vt:vector size="4" baseType="variant">
      <vt:variant>
        <vt:lpstr>Tema</vt:lpstr>
      </vt:variant>
      <vt:variant>
        <vt:i4>1</vt:i4>
      </vt:variant>
      <vt:variant>
        <vt:lpstr>Títulos de diapositiva</vt:lpstr>
      </vt:variant>
      <vt:variant>
        <vt:i4>17</vt:i4>
      </vt:variant>
    </vt:vector>
  </HeadingPairs>
  <TitlesOfParts>
    <vt:vector size="18" baseType="lpstr">
      <vt:lpstr>Urbano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jogugil</dc:creator>
  <cp:lastModifiedBy>Jose Javier Gutierrez Gil</cp:lastModifiedBy>
  <cp:revision>2386</cp:revision>
  <dcterms:created xsi:type="dcterms:W3CDTF">2009-08-29T18:32:18Z</dcterms:created>
  <dcterms:modified xsi:type="dcterms:W3CDTF">2024-07-14T19:40:51Z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0x010100128F0400B0525A4E980ADC8EEFFE0AA6</vt:lpwstr>
  </property>
  <property fmtid="{D5CDD505-2E9C-101B-9397-08002B2CF9AE}" pid="3" name="MediaServiceImageTags">
    <vt:lpwstr/>
  </property>
</Properties>
</file>